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56" r:id="rId2"/>
    <p:sldId id="342" r:id="rId3"/>
    <p:sldId id="343" r:id="rId4"/>
    <p:sldId id="303" r:id="rId5"/>
    <p:sldId id="293" r:id="rId6"/>
    <p:sldId id="268" r:id="rId7"/>
    <p:sldId id="279" r:id="rId8"/>
    <p:sldId id="271" r:id="rId9"/>
    <p:sldId id="349" r:id="rId10"/>
    <p:sldId id="345" r:id="rId11"/>
    <p:sldId id="365" r:id="rId12"/>
    <p:sldId id="327" r:id="rId13"/>
    <p:sldId id="331" r:id="rId14"/>
    <p:sldId id="366" r:id="rId15"/>
    <p:sldId id="314" r:id="rId16"/>
    <p:sldId id="390" r:id="rId17"/>
    <p:sldId id="449" r:id="rId18"/>
    <p:sldId id="441" r:id="rId19"/>
    <p:sldId id="381" r:id="rId20"/>
    <p:sldId id="450" r:id="rId21"/>
    <p:sldId id="382" r:id="rId22"/>
    <p:sldId id="430" r:id="rId23"/>
    <p:sldId id="431" r:id="rId24"/>
    <p:sldId id="386" r:id="rId25"/>
    <p:sldId id="384" r:id="rId26"/>
    <p:sldId id="383" r:id="rId27"/>
    <p:sldId id="452" r:id="rId28"/>
    <p:sldId id="453" r:id="rId29"/>
    <p:sldId id="439" r:id="rId30"/>
    <p:sldId id="420" r:id="rId31"/>
    <p:sldId id="443" r:id="rId32"/>
    <p:sldId id="428" r:id="rId33"/>
    <p:sldId id="438" r:id="rId34"/>
    <p:sldId id="398" r:id="rId35"/>
    <p:sldId id="401" r:id="rId36"/>
    <p:sldId id="402" r:id="rId37"/>
    <p:sldId id="403" r:id="rId38"/>
    <p:sldId id="454" r:id="rId39"/>
    <p:sldId id="455" r:id="rId40"/>
    <p:sldId id="456" r:id="rId41"/>
    <p:sldId id="457" r:id="rId42"/>
    <p:sldId id="458" r:id="rId43"/>
    <p:sldId id="459" r:id="rId44"/>
    <p:sldId id="460" r:id="rId45"/>
    <p:sldId id="461" r:id="rId46"/>
    <p:sldId id="462" r:id="rId47"/>
    <p:sldId id="463" r:id="rId48"/>
    <p:sldId id="425" r:id="rId49"/>
    <p:sldId id="444" r:id="rId50"/>
    <p:sldId id="295" r:id="rId51"/>
    <p:sldId id="290" r:id="rId52"/>
    <p:sldId id="291" r:id="rId53"/>
    <p:sldId id="292" r:id="rId5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E8EC"/>
    <a:srgbClr val="EE9CCB"/>
    <a:srgbClr val="8BD7F9"/>
    <a:srgbClr val="BE98EC"/>
    <a:srgbClr val="ADCDEA"/>
    <a:srgbClr val="DCC7F5"/>
    <a:srgbClr val="DF7F7F"/>
    <a:srgbClr val="FFD966"/>
    <a:srgbClr val="868686"/>
    <a:srgbClr val="FCA9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10A1B5D5-9B99-4C35-A422-299274C87663}" styleName="中間スタイル 1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C4B1156A-380E-4F78-BDF5-A606A8083BF9}" styleName="中間スタイル 4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60"/>
  </p:normalViewPr>
  <p:slideViewPr>
    <p:cSldViewPr snapToGrid="0">
      <p:cViewPr varScale="1">
        <p:scale>
          <a:sx n="63" d="100"/>
          <a:sy n="63" d="100"/>
        </p:scale>
        <p:origin x="92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5EED73-5E4B-4FD3-9989-812806B80EBF}" type="datetimeFigureOut">
              <a:rPr kumimoji="1" lang="ja-JP" altLang="en-US" smtClean="0"/>
              <a:t>2017/12/12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50D02F-1128-4CAB-A879-5A20EB9D6937}" type="slidenum">
              <a:rPr kumimoji="1" lang="ja-JP" altLang="en-US" smtClean="0"/>
              <a:t>‹#›</a:t>
            </a:fld>
            <a:endParaRPr kumimoji="1" lang="ja-JP" altLang="en-US"/>
          </a:p>
        </p:txBody>
      </p:sp>
    </p:spTree>
    <p:extLst>
      <p:ext uri="{BB962C8B-B14F-4D97-AF65-F5344CB8AC3E}">
        <p14:creationId xmlns:p14="http://schemas.microsoft.com/office/powerpoint/2010/main" val="136014431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63FACEA-1B01-4430-9BD8-B8622FA6B640}" type="slidenum">
              <a:rPr lang="ja-JP" altLang="en-US" smtClean="0">
                <a:solidFill>
                  <a:prstClr val="black"/>
                </a:solidFill>
              </a:rPr>
              <a:pPr/>
              <a:t>1</a:t>
            </a:fld>
            <a:endParaRPr lang="ja-JP" altLang="en-US" dirty="0">
              <a:solidFill>
                <a:prstClr val="black"/>
              </a:solidFill>
            </a:endParaRPr>
          </a:p>
        </p:txBody>
      </p:sp>
    </p:spTree>
    <p:extLst>
      <p:ext uri="{BB962C8B-B14F-4D97-AF65-F5344CB8AC3E}">
        <p14:creationId xmlns:p14="http://schemas.microsoft.com/office/powerpoint/2010/main" val="23895607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51</a:t>
            </a:fld>
            <a:endParaRPr kumimoji="1" lang="ja-JP" altLang="en-US"/>
          </a:p>
        </p:txBody>
      </p:sp>
    </p:spTree>
    <p:extLst>
      <p:ext uri="{BB962C8B-B14F-4D97-AF65-F5344CB8AC3E}">
        <p14:creationId xmlns:p14="http://schemas.microsoft.com/office/powerpoint/2010/main" val="19446590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52</a:t>
            </a:fld>
            <a:endParaRPr kumimoji="1" lang="ja-JP" altLang="en-US"/>
          </a:p>
        </p:txBody>
      </p:sp>
    </p:spTree>
    <p:extLst>
      <p:ext uri="{BB962C8B-B14F-4D97-AF65-F5344CB8AC3E}">
        <p14:creationId xmlns:p14="http://schemas.microsoft.com/office/powerpoint/2010/main" val="2691903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2</a:t>
            </a:fld>
            <a:endParaRPr kumimoji="1" lang="ja-JP" altLang="en-US" dirty="0"/>
          </a:p>
        </p:txBody>
      </p:sp>
    </p:spTree>
    <p:extLst>
      <p:ext uri="{BB962C8B-B14F-4D97-AF65-F5344CB8AC3E}">
        <p14:creationId xmlns:p14="http://schemas.microsoft.com/office/powerpoint/2010/main" val="1887731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29</a:t>
            </a:fld>
            <a:endParaRPr kumimoji="1" lang="ja-JP" altLang="en-US"/>
          </a:p>
        </p:txBody>
      </p:sp>
    </p:spTree>
    <p:extLst>
      <p:ext uri="{BB962C8B-B14F-4D97-AF65-F5344CB8AC3E}">
        <p14:creationId xmlns:p14="http://schemas.microsoft.com/office/powerpoint/2010/main" val="2782839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35</a:t>
            </a:fld>
            <a:endParaRPr kumimoji="1" lang="ja-JP" altLang="en-US"/>
          </a:p>
        </p:txBody>
      </p:sp>
    </p:spTree>
    <p:extLst>
      <p:ext uri="{BB962C8B-B14F-4D97-AF65-F5344CB8AC3E}">
        <p14:creationId xmlns:p14="http://schemas.microsoft.com/office/powerpoint/2010/main" val="3421610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37</a:t>
            </a:fld>
            <a:endParaRPr kumimoji="1" lang="ja-JP" altLang="en-US"/>
          </a:p>
        </p:txBody>
      </p:sp>
    </p:spTree>
    <p:extLst>
      <p:ext uri="{BB962C8B-B14F-4D97-AF65-F5344CB8AC3E}">
        <p14:creationId xmlns:p14="http://schemas.microsoft.com/office/powerpoint/2010/main" val="36781125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39</a:t>
            </a:fld>
            <a:endParaRPr kumimoji="1" lang="ja-JP" altLang="en-US"/>
          </a:p>
        </p:txBody>
      </p:sp>
    </p:spTree>
    <p:extLst>
      <p:ext uri="{BB962C8B-B14F-4D97-AF65-F5344CB8AC3E}">
        <p14:creationId xmlns:p14="http://schemas.microsoft.com/office/powerpoint/2010/main" val="15427542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41</a:t>
            </a:fld>
            <a:endParaRPr kumimoji="1" lang="ja-JP" altLang="en-US"/>
          </a:p>
        </p:txBody>
      </p:sp>
    </p:spTree>
    <p:extLst>
      <p:ext uri="{BB962C8B-B14F-4D97-AF65-F5344CB8AC3E}">
        <p14:creationId xmlns:p14="http://schemas.microsoft.com/office/powerpoint/2010/main" val="32291804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43</a:t>
            </a:fld>
            <a:endParaRPr kumimoji="1" lang="ja-JP" altLang="en-US"/>
          </a:p>
        </p:txBody>
      </p:sp>
    </p:spTree>
    <p:extLst>
      <p:ext uri="{BB962C8B-B14F-4D97-AF65-F5344CB8AC3E}">
        <p14:creationId xmlns:p14="http://schemas.microsoft.com/office/powerpoint/2010/main" val="2614896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1350D02F-1128-4CAB-A879-5A20EB9D6937}" type="slidenum">
              <a:rPr kumimoji="1" lang="ja-JP" altLang="en-US" smtClean="0"/>
              <a:t>45</a:t>
            </a:fld>
            <a:endParaRPr kumimoji="1" lang="ja-JP" altLang="en-US"/>
          </a:p>
        </p:txBody>
      </p:sp>
    </p:spTree>
    <p:extLst>
      <p:ext uri="{BB962C8B-B14F-4D97-AF65-F5344CB8AC3E}">
        <p14:creationId xmlns:p14="http://schemas.microsoft.com/office/powerpoint/2010/main" val="3528870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B699E902-ACC5-4D58-B21F-71481054CA7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a:extLst>
              <a:ext uri="{FF2B5EF4-FFF2-40B4-BE49-F238E27FC236}">
                <a16:creationId xmlns="" xmlns:a16="http://schemas.microsoft.com/office/drawing/2014/main" id="{0F8D3365-B609-4575-8666-7493BA6496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 xmlns:a16="http://schemas.microsoft.com/office/drawing/2014/main" id="{409EA79C-EC62-4549-8B06-839D9726F5E4}"/>
              </a:ext>
            </a:extLst>
          </p:cNvPr>
          <p:cNvSpPr>
            <a:spLocks noGrp="1"/>
          </p:cNvSpPr>
          <p:nvPr>
            <p:ph type="dt" sz="half" idx="10"/>
          </p:nvPr>
        </p:nvSpPr>
        <p:spPr>
          <a:xfrm>
            <a:off x="-56030" y="6538912"/>
            <a:ext cx="2743200" cy="365125"/>
          </a:xfrm>
        </p:spPr>
        <p:txBody>
          <a:bodyPr/>
          <a:lstStyle/>
          <a:p>
            <a:r>
              <a:rPr kumimoji="1" lang="en-US" altLang="ja-JP"/>
              <a:t>2017/12/16</a:t>
            </a:r>
            <a:endParaRPr kumimoji="1" lang="ja-JP" altLang="en-US" dirty="0"/>
          </a:p>
        </p:txBody>
      </p:sp>
      <p:sp>
        <p:nvSpPr>
          <p:cNvPr id="5" name="フッター プレースホルダー 4">
            <a:extLst>
              <a:ext uri="{FF2B5EF4-FFF2-40B4-BE49-F238E27FC236}">
                <a16:creationId xmlns="" xmlns:a16="http://schemas.microsoft.com/office/drawing/2014/main" id="{0FA1CBAC-1E3B-4101-8873-5D213FBF463D}"/>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 xmlns:a16="http://schemas.microsoft.com/office/drawing/2014/main" id="{CC97E8A9-C106-4838-B7FF-FEFED6AEB304}"/>
              </a:ext>
            </a:extLst>
          </p:cNvPr>
          <p:cNvSpPr>
            <a:spLocks noGrp="1"/>
          </p:cNvSpPr>
          <p:nvPr>
            <p:ph type="sldNum" sz="quarter" idx="12"/>
          </p:nvPr>
        </p:nvSpPr>
        <p:spPr>
          <a:xfrm>
            <a:off x="9457762" y="6356350"/>
            <a:ext cx="2743200" cy="365125"/>
          </a:xfrm>
        </p:spPr>
        <p:txBody>
          <a:bodyPr/>
          <a:lstStyle>
            <a:lvl1pPr>
              <a:defRPr sz="4400"/>
            </a:lvl1pPr>
          </a:lstStyle>
          <a:p>
            <a:fld id="{614497F5-5DE3-4238-892C-5C8A74B78644}" type="slidenum">
              <a:rPr lang="ja-JP" altLang="en-US" smtClean="0"/>
              <a:pPr/>
              <a:t>‹#›</a:t>
            </a:fld>
            <a:endParaRPr lang="ja-JP" altLang="en-US" dirty="0"/>
          </a:p>
        </p:txBody>
      </p:sp>
    </p:spTree>
    <p:extLst>
      <p:ext uri="{BB962C8B-B14F-4D97-AF65-F5344CB8AC3E}">
        <p14:creationId xmlns:p14="http://schemas.microsoft.com/office/powerpoint/2010/main" val="21042550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4085CD20-EA56-42E6-8C8A-46982CF04730}"/>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 xmlns:a16="http://schemas.microsoft.com/office/drawing/2014/main" id="{057048BF-0E64-44F2-9F63-DE10F867E09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 xmlns:a16="http://schemas.microsoft.com/office/drawing/2014/main" id="{5FE918FF-BEFE-4347-9282-EB35EC6B4015}"/>
              </a:ext>
            </a:extLst>
          </p:cNvPr>
          <p:cNvSpPr>
            <a:spLocks noGrp="1"/>
          </p:cNvSpPr>
          <p:nvPr>
            <p:ph type="dt" sz="half" idx="10"/>
          </p:nvPr>
        </p:nvSpPr>
        <p:spPr/>
        <p:txBody>
          <a:bodyPr/>
          <a:lstStyle/>
          <a:p>
            <a:r>
              <a:rPr kumimoji="1" lang="en-US" altLang="ja-JP"/>
              <a:t>2017/12/16</a:t>
            </a:r>
            <a:endParaRPr kumimoji="1" lang="ja-JP" altLang="en-US"/>
          </a:p>
        </p:txBody>
      </p:sp>
      <p:sp>
        <p:nvSpPr>
          <p:cNvPr id="5" name="フッター プレースホルダー 4">
            <a:extLst>
              <a:ext uri="{FF2B5EF4-FFF2-40B4-BE49-F238E27FC236}">
                <a16:creationId xmlns="" xmlns:a16="http://schemas.microsoft.com/office/drawing/2014/main" id="{4C2E2B30-EF32-4BA0-802E-DB6AC453419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 xmlns:a16="http://schemas.microsoft.com/office/drawing/2014/main" id="{5573F2A1-419F-4A57-AD70-8104DF49E530}"/>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16293091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 xmlns:a16="http://schemas.microsoft.com/office/drawing/2014/main" id="{7D594684-FE6B-4FC0-9E2D-04102AC10254}"/>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 xmlns:a16="http://schemas.microsoft.com/office/drawing/2014/main" id="{DE88820A-AAF9-4E1C-A2B7-027D4BD03A15}"/>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 xmlns:a16="http://schemas.microsoft.com/office/drawing/2014/main" id="{32C72AE0-CBBF-45BC-BCF7-CC6284EE2A2A}"/>
              </a:ext>
            </a:extLst>
          </p:cNvPr>
          <p:cNvSpPr>
            <a:spLocks noGrp="1"/>
          </p:cNvSpPr>
          <p:nvPr>
            <p:ph type="dt" sz="half" idx="10"/>
          </p:nvPr>
        </p:nvSpPr>
        <p:spPr/>
        <p:txBody>
          <a:bodyPr/>
          <a:lstStyle/>
          <a:p>
            <a:r>
              <a:rPr kumimoji="1" lang="en-US" altLang="ja-JP"/>
              <a:t>2017/12/16</a:t>
            </a:r>
            <a:endParaRPr kumimoji="1" lang="ja-JP" altLang="en-US"/>
          </a:p>
        </p:txBody>
      </p:sp>
      <p:sp>
        <p:nvSpPr>
          <p:cNvPr id="5" name="フッター プレースホルダー 4">
            <a:extLst>
              <a:ext uri="{FF2B5EF4-FFF2-40B4-BE49-F238E27FC236}">
                <a16:creationId xmlns="" xmlns:a16="http://schemas.microsoft.com/office/drawing/2014/main" id="{CCEEBA3D-AC00-4416-A0FF-EF649819E3C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 xmlns:a16="http://schemas.microsoft.com/office/drawing/2014/main" id="{C964D61C-DCBF-4321-A4DD-3D91146F6599}"/>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1219827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B769F43-8929-4677-BA78-9E72390B8982}"/>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 xmlns:a16="http://schemas.microsoft.com/office/drawing/2014/main" id="{669CA7B7-F33E-4A0F-BE1C-4A20D2EAD15B}"/>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 xmlns:a16="http://schemas.microsoft.com/office/drawing/2014/main" id="{2D141E9E-E898-4A30-B0FF-6DE130CD1644}"/>
              </a:ext>
            </a:extLst>
          </p:cNvPr>
          <p:cNvSpPr>
            <a:spLocks noGrp="1"/>
          </p:cNvSpPr>
          <p:nvPr>
            <p:ph type="dt" sz="half" idx="10"/>
          </p:nvPr>
        </p:nvSpPr>
        <p:spPr/>
        <p:txBody>
          <a:bodyPr/>
          <a:lstStyle/>
          <a:p>
            <a:r>
              <a:rPr kumimoji="1" lang="en-US" altLang="ja-JP"/>
              <a:t>2017/12/16</a:t>
            </a:r>
            <a:endParaRPr kumimoji="1" lang="ja-JP" altLang="en-US"/>
          </a:p>
        </p:txBody>
      </p:sp>
      <p:sp>
        <p:nvSpPr>
          <p:cNvPr id="5" name="フッター プレースホルダー 4">
            <a:extLst>
              <a:ext uri="{FF2B5EF4-FFF2-40B4-BE49-F238E27FC236}">
                <a16:creationId xmlns="" xmlns:a16="http://schemas.microsoft.com/office/drawing/2014/main" id="{78792DBE-1187-478E-929A-FBF9CB3F2EC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 xmlns:a16="http://schemas.microsoft.com/office/drawing/2014/main" id="{10C47210-4FBE-402A-B78D-0BFA86EAC805}"/>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24415007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6B77B6B-D079-487B-8A55-69F5E55FE579}"/>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 xmlns:a16="http://schemas.microsoft.com/office/drawing/2014/main" id="{71145707-D031-4322-B3A0-107AF8BC1DE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 xmlns:a16="http://schemas.microsoft.com/office/drawing/2014/main" id="{3D546C1F-10E0-4205-9849-2F08A5CCB65D}"/>
              </a:ext>
            </a:extLst>
          </p:cNvPr>
          <p:cNvSpPr>
            <a:spLocks noGrp="1"/>
          </p:cNvSpPr>
          <p:nvPr>
            <p:ph type="dt" sz="half" idx="10"/>
          </p:nvPr>
        </p:nvSpPr>
        <p:spPr/>
        <p:txBody>
          <a:bodyPr/>
          <a:lstStyle/>
          <a:p>
            <a:r>
              <a:rPr kumimoji="1" lang="en-US" altLang="ja-JP"/>
              <a:t>2017/12/16</a:t>
            </a:r>
            <a:endParaRPr kumimoji="1" lang="ja-JP" altLang="en-US"/>
          </a:p>
        </p:txBody>
      </p:sp>
      <p:sp>
        <p:nvSpPr>
          <p:cNvPr id="5" name="フッター プレースホルダー 4">
            <a:extLst>
              <a:ext uri="{FF2B5EF4-FFF2-40B4-BE49-F238E27FC236}">
                <a16:creationId xmlns="" xmlns:a16="http://schemas.microsoft.com/office/drawing/2014/main" id="{847A23E2-758F-48F9-954B-FBFEF51D11EA}"/>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 xmlns:a16="http://schemas.microsoft.com/office/drawing/2014/main" id="{90CBE628-6A7A-4A88-B91A-91119973BC57}"/>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1798561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9F6D5399-E38A-4E12-B48E-BB6075E1C76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 xmlns:a16="http://schemas.microsoft.com/office/drawing/2014/main" id="{9CFC3973-827E-4EA9-ACDA-BE49035AC919}"/>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 xmlns:a16="http://schemas.microsoft.com/office/drawing/2014/main" id="{31F38B01-8064-4B06-815C-18FF806815B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 xmlns:a16="http://schemas.microsoft.com/office/drawing/2014/main" id="{72A29653-80AF-4D1D-85C0-8BE9BAA2A9A9}"/>
              </a:ext>
            </a:extLst>
          </p:cNvPr>
          <p:cNvSpPr>
            <a:spLocks noGrp="1"/>
          </p:cNvSpPr>
          <p:nvPr>
            <p:ph type="dt" sz="half" idx="10"/>
          </p:nvPr>
        </p:nvSpPr>
        <p:spPr/>
        <p:txBody>
          <a:bodyPr/>
          <a:lstStyle/>
          <a:p>
            <a:r>
              <a:rPr kumimoji="1" lang="en-US" altLang="ja-JP"/>
              <a:t>2017/12/16</a:t>
            </a:r>
            <a:endParaRPr kumimoji="1" lang="ja-JP" altLang="en-US"/>
          </a:p>
        </p:txBody>
      </p:sp>
      <p:sp>
        <p:nvSpPr>
          <p:cNvPr id="6" name="フッター プレースホルダー 5">
            <a:extLst>
              <a:ext uri="{FF2B5EF4-FFF2-40B4-BE49-F238E27FC236}">
                <a16:creationId xmlns="" xmlns:a16="http://schemas.microsoft.com/office/drawing/2014/main" id="{FCE21CB5-B7DA-40BE-8BF4-181D7401F80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 xmlns:a16="http://schemas.microsoft.com/office/drawing/2014/main" id="{A0D42ABA-7539-47D9-BEE7-1316B451DA7E}"/>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2895048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96C48AB1-2902-4BF1-A498-91B901E84E5F}"/>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 xmlns:a16="http://schemas.microsoft.com/office/drawing/2014/main" id="{02A7E6C3-088F-4C46-A141-049FD4EA3D8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 xmlns:a16="http://schemas.microsoft.com/office/drawing/2014/main" id="{6CD41416-C879-445C-B1A8-8324AA3A547C}"/>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 xmlns:a16="http://schemas.microsoft.com/office/drawing/2014/main" id="{4CD382E0-CC1E-4600-A0A3-2408644A54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 xmlns:a16="http://schemas.microsoft.com/office/drawing/2014/main" id="{D3BB1CE7-48BB-4DFC-831D-2929FB003BC4}"/>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 xmlns:a16="http://schemas.microsoft.com/office/drawing/2014/main" id="{F1B8C9EF-A018-4E25-AAFB-1F7BF19E809A}"/>
              </a:ext>
            </a:extLst>
          </p:cNvPr>
          <p:cNvSpPr>
            <a:spLocks noGrp="1"/>
          </p:cNvSpPr>
          <p:nvPr>
            <p:ph type="dt" sz="half" idx="10"/>
          </p:nvPr>
        </p:nvSpPr>
        <p:spPr/>
        <p:txBody>
          <a:bodyPr/>
          <a:lstStyle/>
          <a:p>
            <a:r>
              <a:rPr kumimoji="1" lang="en-US" altLang="ja-JP"/>
              <a:t>2017/12/16</a:t>
            </a:r>
            <a:endParaRPr kumimoji="1" lang="ja-JP" altLang="en-US"/>
          </a:p>
        </p:txBody>
      </p:sp>
      <p:sp>
        <p:nvSpPr>
          <p:cNvPr id="8" name="フッター プレースホルダー 7">
            <a:extLst>
              <a:ext uri="{FF2B5EF4-FFF2-40B4-BE49-F238E27FC236}">
                <a16:creationId xmlns="" xmlns:a16="http://schemas.microsoft.com/office/drawing/2014/main" id="{BB58E35D-090A-42F4-B53F-7A9324AB1F40}"/>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 xmlns:a16="http://schemas.microsoft.com/office/drawing/2014/main" id="{715A821C-5F9B-40ED-95F5-F5347CDB8731}"/>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468094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39F6E260-C61F-4AF8-B49A-BFD69A48104D}"/>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 xmlns:a16="http://schemas.microsoft.com/office/drawing/2014/main" id="{37D79E8E-C038-4076-A655-C6EF59862B3E}"/>
              </a:ext>
            </a:extLst>
          </p:cNvPr>
          <p:cNvSpPr>
            <a:spLocks noGrp="1"/>
          </p:cNvSpPr>
          <p:nvPr>
            <p:ph type="dt" sz="half" idx="10"/>
          </p:nvPr>
        </p:nvSpPr>
        <p:spPr/>
        <p:txBody>
          <a:bodyPr/>
          <a:lstStyle/>
          <a:p>
            <a:r>
              <a:rPr kumimoji="1" lang="en-US" altLang="ja-JP"/>
              <a:t>2017/12/16</a:t>
            </a:r>
            <a:endParaRPr kumimoji="1" lang="ja-JP" altLang="en-US"/>
          </a:p>
        </p:txBody>
      </p:sp>
      <p:sp>
        <p:nvSpPr>
          <p:cNvPr id="4" name="フッター プレースホルダー 3">
            <a:extLst>
              <a:ext uri="{FF2B5EF4-FFF2-40B4-BE49-F238E27FC236}">
                <a16:creationId xmlns="" xmlns:a16="http://schemas.microsoft.com/office/drawing/2014/main" id="{EE937025-A018-420B-886F-3BF2F7760BF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 xmlns:a16="http://schemas.microsoft.com/office/drawing/2014/main" id="{6B003E9B-42A0-43A6-8204-925621A89095}"/>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1470134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 xmlns:a16="http://schemas.microsoft.com/office/drawing/2014/main" id="{5AA15012-67C9-417A-9449-CA909B0CDBAE}"/>
              </a:ext>
            </a:extLst>
          </p:cNvPr>
          <p:cNvSpPr>
            <a:spLocks noGrp="1"/>
          </p:cNvSpPr>
          <p:nvPr>
            <p:ph type="dt" sz="half" idx="10"/>
          </p:nvPr>
        </p:nvSpPr>
        <p:spPr/>
        <p:txBody>
          <a:bodyPr/>
          <a:lstStyle/>
          <a:p>
            <a:r>
              <a:rPr kumimoji="1" lang="en-US" altLang="ja-JP"/>
              <a:t>2017/12/16</a:t>
            </a:r>
            <a:endParaRPr kumimoji="1" lang="ja-JP" altLang="en-US"/>
          </a:p>
        </p:txBody>
      </p:sp>
      <p:sp>
        <p:nvSpPr>
          <p:cNvPr id="3" name="フッター プレースホルダー 2">
            <a:extLst>
              <a:ext uri="{FF2B5EF4-FFF2-40B4-BE49-F238E27FC236}">
                <a16:creationId xmlns="" xmlns:a16="http://schemas.microsoft.com/office/drawing/2014/main" id="{43E1E30E-0DAF-4F5F-B579-CF045E669123}"/>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 xmlns:a16="http://schemas.microsoft.com/office/drawing/2014/main" id="{8AAC387B-D816-40C1-A033-4C05221929DB}"/>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20512931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CDC53463-808F-4EDB-986F-D75F980BE0FA}"/>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 xmlns:a16="http://schemas.microsoft.com/office/drawing/2014/main" id="{467641AC-77F7-44DD-BCF3-E04D0BC425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 xmlns:a16="http://schemas.microsoft.com/office/drawing/2014/main" id="{5EB40AF9-8325-45B7-8F97-D460955898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 xmlns:a16="http://schemas.microsoft.com/office/drawing/2014/main" id="{06C374DF-1DCB-4243-A44A-46716D8C01A1}"/>
              </a:ext>
            </a:extLst>
          </p:cNvPr>
          <p:cNvSpPr>
            <a:spLocks noGrp="1"/>
          </p:cNvSpPr>
          <p:nvPr>
            <p:ph type="dt" sz="half" idx="10"/>
          </p:nvPr>
        </p:nvSpPr>
        <p:spPr/>
        <p:txBody>
          <a:bodyPr/>
          <a:lstStyle/>
          <a:p>
            <a:r>
              <a:rPr kumimoji="1" lang="en-US" altLang="ja-JP"/>
              <a:t>2017/12/16</a:t>
            </a:r>
            <a:endParaRPr kumimoji="1" lang="ja-JP" altLang="en-US"/>
          </a:p>
        </p:txBody>
      </p:sp>
      <p:sp>
        <p:nvSpPr>
          <p:cNvPr id="6" name="フッター プレースホルダー 5">
            <a:extLst>
              <a:ext uri="{FF2B5EF4-FFF2-40B4-BE49-F238E27FC236}">
                <a16:creationId xmlns="" xmlns:a16="http://schemas.microsoft.com/office/drawing/2014/main" id="{0372EFEC-C7C5-4BD6-8325-75DC0705C9B7}"/>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 xmlns:a16="http://schemas.microsoft.com/office/drawing/2014/main" id="{8183FF7A-4C7F-400F-B754-4932B5684FB1}"/>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937814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C706CA01-FAAA-494A-9E01-2088F3A74784}"/>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 xmlns:a16="http://schemas.microsoft.com/office/drawing/2014/main" id="{2E22A751-D93B-4769-AC87-B74A161E994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 xmlns:a16="http://schemas.microsoft.com/office/drawing/2014/main" id="{1E9DAD9E-D196-4E76-8FAC-FBABE3CAE7B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 xmlns:a16="http://schemas.microsoft.com/office/drawing/2014/main" id="{78623017-4E54-4AA4-819E-35A41017449C}"/>
              </a:ext>
            </a:extLst>
          </p:cNvPr>
          <p:cNvSpPr>
            <a:spLocks noGrp="1"/>
          </p:cNvSpPr>
          <p:nvPr>
            <p:ph type="dt" sz="half" idx="10"/>
          </p:nvPr>
        </p:nvSpPr>
        <p:spPr/>
        <p:txBody>
          <a:bodyPr/>
          <a:lstStyle/>
          <a:p>
            <a:r>
              <a:rPr kumimoji="1" lang="en-US" altLang="ja-JP"/>
              <a:t>2017/12/16</a:t>
            </a:r>
            <a:endParaRPr kumimoji="1" lang="ja-JP" altLang="en-US"/>
          </a:p>
        </p:txBody>
      </p:sp>
      <p:sp>
        <p:nvSpPr>
          <p:cNvPr id="6" name="フッター プレースホルダー 5">
            <a:extLst>
              <a:ext uri="{FF2B5EF4-FFF2-40B4-BE49-F238E27FC236}">
                <a16:creationId xmlns="" xmlns:a16="http://schemas.microsoft.com/office/drawing/2014/main" id="{67B97A74-70FB-4E87-A196-BBC8EE4AD0F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 xmlns:a16="http://schemas.microsoft.com/office/drawing/2014/main" id="{8BD14849-7001-4F98-9210-32E6C05FBE09}"/>
              </a:ext>
            </a:extLst>
          </p:cNvPr>
          <p:cNvSpPr>
            <a:spLocks noGrp="1"/>
          </p:cNvSpPr>
          <p:nvPr>
            <p:ph type="sldNum" sz="quarter" idx="12"/>
          </p:nvPr>
        </p:nvSpPr>
        <p:spPr/>
        <p:txBody>
          <a:bodyPr/>
          <a:lstStyle/>
          <a:p>
            <a:fld id="{614497F5-5DE3-4238-892C-5C8A74B78644}" type="slidenum">
              <a:rPr kumimoji="1" lang="ja-JP" altLang="en-US" smtClean="0"/>
              <a:t>‹#›</a:t>
            </a:fld>
            <a:endParaRPr kumimoji="1" lang="ja-JP" altLang="en-US"/>
          </a:p>
        </p:txBody>
      </p:sp>
    </p:spTree>
    <p:extLst>
      <p:ext uri="{BB962C8B-B14F-4D97-AF65-F5344CB8AC3E}">
        <p14:creationId xmlns:p14="http://schemas.microsoft.com/office/powerpoint/2010/main" val="971855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 xmlns:a16="http://schemas.microsoft.com/office/drawing/2014/main" id="{212FD048-8F76-4C77-BC68-3A258DACC4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 xmlns:a16="http://schemas.microsoft.com/office/drawing/2014/main" id="{08D8EFED-C90B-46AC-82FC-5A85BB022B9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a:extLst>
              <a:ext uri="{FF2B5EF4-FFF2-40B4-BE49-F238E27FC236}">
                <a16:creationId xmlns="" xmlns:a16="http://schemas.microsoft.com/office/drawing/2014/main" id="{0E102DB3-A736-4260-BB7F-A2097AE268C0}"/>
              </a:ext>
            </a:extLst>
          </p:cNvPr>
          <p:cNvSpPr>
            <a:spLocks noGrp="1"/>
          </p:cNvSpPr>
          <p:nvPr>
            <p:ph type="dt" sz="half" idx="2"/>
          </p:nvPr>
        </p:nvSpPr>
        <p:spPr>
          <a:xfrm>
            <a:off x="-62753" y="6514633"/>
            <a:ext cx="2743200" cy="365125"/>
          </a:xfrm>
          <a:prstGeom prst="rect">
            <a:avLst/>
          </a:prstGeom>
        </p:spPr>
        <p:txBody>
          <a:bodyPr vert="horz" lIns="91440" tIns="45720" rIns="91440" bIns="45720" rtlCol="0" anchor="ctr"/>
          <a:lstStyle>
            <a:lvl1pPr algn="l">
              <a:defRPr sz="2400">
                <a:solidFill>
                  <a:schemeClr val="tx1">
                    <a:tint val="75000"/>
                  </a:schemeClr>
                </a:solidFill>
              </a:defRPr>
            </a:lvl1pPr>
          </a:lstStyle>
          <a:p>
            <a:r>
              <a:rPr lang="en-US" altLang="ja-JP"/>
              <a:t>2017/12/16</a:t>
            </a:r>
            <a:endParaRPr lang="ja-JP" altLang="en-US" dirty="0"/>
          </a:p>
        </p:txBody>
      </p:sp>
      <p:sp>
        <p:nvSpPr>
          <p:cNvPr id="5" name="フッター プレースホルダー 4">
            <a:extLst>
              <a:ext uri="{FF2B5EF4-FFF2-40B4-BE49-F238E27FC236}">
                <a16:creationId xmlns="" xmlns:a16="http://schemas.microsoft.com/office/drawing/2014/main" id="{17F4E92B-0CFA-423B-ACE2-FF549A910A7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 xmlns:a16="http://schemas.microsoft.com/office/drawing/2014/main" id="{53F44B5A-D016-49AD-83F4-9172DED26BFE}"/>
              </a:ext>
            </a:extLst>
          </p:cNvPr>
          <p:cNvSpPr>
            <a:spLocks noGrp="1"/>
          </p:cNvSpPr>
          <p:nvPr>
            <p:ph type="sldNum" sz="quarter" idx="4"/>
          </p:nvPr>
        </p:nvSpPr>
        <p:spPr>
          <a:xfrm>
            <a:off x="9448800" y="6390670"/>
            <a:ext cx="2743200" cy="365125"/>
          </a:xfrm>
          <a:prstGeom prst="rect">
            <a:avLst/>
          </a:prstGeom>
        </p:spPr>
        <p:txBody>
          <a:bodyPr vert="horz" lIns="91440" tIns="45720" rIns="91440" bIns="45720" rtlCol="0" anchor="ctr"/>
          <a:lstStyle>
            <a:lvl1pPr algn="r">
              <a:defRPr sz="4000">
                <a:solidFill>
                  <a:schemeClr val="tx1">
                    <a:tint val="75000"/>
                  </a:schemeClr>
                </a:solidFill>
              </a:defRPr>
            </a:lvl1pPr>
          </a:lstStyle>
          <a:p>
            <a:fld id="{614497F5-5DE3-4238-892C-5C8A74B78644}" type="slidenum">
              <a:rPr lang="ja-JP" altLang="en-US" smtClean="0"/>
              <a:pPr/>
              <a:t>‹#›</a:t>
            </a:fld>
            <a:endParaRPr lang="ja-JP" altLang="en-US" dirty="0"/>
          </a:p>
        </p:txBody>
      </p:sp>
    </p:spTree>
    <p:extLst>
      <p:ext uri="{BB962C8B-B14F-4D97-AF65-F5344CB8AC3E}">
        <p14:creationId xmlns:p14="http://schemas.microsoft.com/office/powerpoint/2010/main" val="41773023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2" Type="http://schemas.openxmlformats.org/officeDocument/2006/relationships/image" Target="../media/image28.tmp"/><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34.png"/><Relationship Id="rId7" Type="http://schemas.openxmlformats.org/officeDocument/2006/relationships/image" Target="../media/image37.png"/><Relationship Id="rId2" Type="http://schemas.openxmlformats.org/officeDocument/2006/relationships/image" Target="../media/image33.png"/><Relationship Id="rId1" Type="http://schemas.openxmlformats.org/officeDocument/2006/relationships/slideLayout" Target="../slideLayouts/slideLayout2.xml"/><Relationship Id="rId6" Type="http://schemas.microsoft.com/office/2007/relationships/hdphoto" Target="../media/hdphoto3.wdp"/><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8.tmp"/><Relationship Id="rId7" Type="http://schemas.openxmlformats.org/officeDocument/2006/relationships/image" Target="../media/image42.tmp"/><Relationship Id="rId2" Type="http://schemas.openxmlformats.org/officeDocument/2006/relationships/hyperlink" Target="http://www.hakuhodody-media.co.jp/wordpress/wp-content/uploads/2016/06/HDYmpnews20160620.pdf&#65310;" TargetMode="External"/><Relationship Id="rId1" Type="http://schemas.openxmlformats.org/officeDocument/2006/relationships/slideLayout" Target="../slideLayouts/slideLayout2.xml"/><Relationship Id="rId6" Type="http://schemas.openxmlformats.org/officeDocument/2006/relationships/image" Target="../media/image41.tmp"/><Relationship Id="rId5" Type="http://schemas.openxmlformats.org/officeDocument/2006/relationships/image" Target="../media/image40.tmp"/><Relationship Id="rId4" Type="http://schemas.openxmlformats.org/officeDocument/2006/relationships/image" Target="../media/image39.tmp"/></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5.tmp"/><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8.tmp"/><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8.tmp"/><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image" Target="../media/image61.jp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6.xml"/><Relationship Id="rId4" Type="http://schemas.openxmlformats.org/officeDocument/2006/relationships/image" Target="../media/image65.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9.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70.png"/></Relationships>
</file>

<file path=ppt/slides/_rels/slide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 xmlns:a16="http://schemas.microsoft.com/office/drawing/2014/main" id="{5D4EA53D-F2EB-49CB-8890-DD5EEDCD52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54984" y="3794693"/>
            <a:ext cx="1814604" cy="2926781"/>
          </a:xfrm>
          <a:prstGeom prst="rect">
            <a:avLst/>
          </a:prstGeom>
        </p:spPr>
      </p:pic>
      <p:sp>
        <p:nvSpPr>
          <p:cNvPr id="23" name="円/楕円 22"/>
          <p:cNvSpPr/>
          <p:nvPr/>
        </p:nvSpPr>
        <p:spPr>
          <a:xfrm>
            <a:off x="2726889" y="573407"/>
            <a:ext cx="6669638" cy="1539432"/>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3" name="サブタイトル 2"/>
          <p:cNvSpPr>
            <a:spLocks noGrp="1"/>
          </p:cNvSpPr>
          <p:nvPr>
            <p:ph type="subTitle" idx="1"/>
          </p:nvPr>
        </p:nvSpPr>
        <p:spPr>
          <a:xfrm>
            <a:off x="1415136" y="2346893"/>
            <a:ext cx="9455727" cy="1447800"/>
          </a:xfrm>
        </p:spPr>
        <p:txBody>
          <a:bodyPr>
            <a:normAutofit fontScale="92500" lnSpcReduction="20000"/>
          </a:bodyPr>
          <a:lstStyle/>
          <a:p>
            <a:r>
              <a:rPr lang="en-US" altLang="ja-JP" dirty="0">
                <a:solidFill>
                  <a:srgbClr val="00B050"/>
                </a:solidFill>
                <a:latin typeface="游ゴシック" panose="020B0400000000000000" pitchFamily="50" charset="-128"/>
                <a:ea typeface="游ゴシック" panose="020B0400000000000000" pitchFamily="50" charset="-128"/>
              </a:rPr>
              <a:t>12</a:t>
            </a:r>
            <a:r>
              <a:rPr kumimoji="1" lang="ja-JP" altLang="en-US" dirty="0">
                <a:solidFill>
                  <a:srgbClr val="00B050"/>
                </a:solidFill>
                <a:latin typeface="游ゴシック" panose="020B0400000000000000" pitchFamily="50" charset="-128"/>
                <a:ea typeface="游ゴシック" panose="020B0400000000000000" pitchFamily="50" charset="-128"/>
              </a:rPr>
              <a:t>月</a:t>
            </a:r>
            <a:r>
              <a:rPr lang="en-US" altLang="ja-JP" dirty="0" smtClean="0">
                <a:solidFill>
                  <a:srgbClr val="00B050"/>
                </a:solidFill>
                <a:latin typeface="游ゴシック" panose="020B0400000000000000" pitchFamily="50" charset="-128"/>
                <a:ea typeface="游ゴシック" panose="020B0400000000000000" pitchFamily="50" charset="-128"/>
              </a:rPr>
              <a:t>16</a:t>
            </a:r>
            <a:r>
              <a:rPr kumimoji="1" lang="ja-JP" altLang="en-US" dirty="0" smtClean="0">
                <a:solidFill>
                  <a:srgbClr val="00B050"/>
                </a:solidFill>
                <a:latin typeface="游ゴシック" panose="020B0400000000000000" pitchFamily="50" charset="-128"/>
                <a:ea typeface="游ゴシック" panose="020B0400000000000000" pitchFamily="50" charset="-128"/>
              </a:rPr>
              <a:t>日</a:t>
            </a:r>
            <a:endParaRPr kumimoji="1" lang="en-US" altLang="ja-JP" dirty="0">
              <a:solidFill>
                <a:srgbClr val="00B050"/>
              </a:solidFill>
              <a:latin typeface="游ゴシック" panose="020B0400000000000000" pitchFamily="50" charset="-128"/>
              <a:ea typeface="游ゴシック" panose="020B0400000000000000" pitchFamily="50" charset="-128"/>
            </a:endParaRPr>
          </a:p>
          <a:p>
            <a:r>
              <a:rPr kumimoji="1" lang="ja-JP" altLang="en-US" dirty="0">
                <a:solidFill>
                  <a:schemeClr val="accent5">
                    <a:lumMod val="50000"/>
                  </a:schemeClr>
                </a:solidFill>
                <a:latin typeface="游ゴシック" panose="020B0400000000000000" pitchFamily="50" charset="-128"/>
                <a:ea typeface="游ゴシック" panose="020B0400000000000000" pitchFamily="50" charset="-128"/>
              </a:rPr>
              <a:t>東洋大学</a:t>
            </a:r>
            <a:endParaRPr kumimoji="1" lang="en-US" altLang="ja-JP" dirty="0">
              <a:solidFill>
                <a:schemeClr val="accent5">
                  <a:lumMod val="50000"/>
                </a:schemeClr>
              </a:solidFill>
              <a:latin typeface="游ゴシック" panose="020B0400000000000000" pitchFamily="50" charset="-128"/>
              <a:ea typeface="游ゴシック" panose="020B0400000000000000" pitchFamily="50" charset="-128"/>
            </a:endParaRPr>
          </a:p>
          <a:p>
            <a:r>
              <a:rPr kumimoji="1" lang="ja-JP" altLang="en-US" dirty="0">
                <a:solidFill>
                  <a:schemeClr val="accent4">
                    <a:lumMod val="75000"/>
                  </a:schemeClr>
                </a:solidFill>
                <a:latin typeface="游ゴシック" panose="020B0400000000000000" pitchFamily="50" charset="-128"/>
                <a:ea typeface="游ゴシック" panose="020B0400000000000000" pitchFamily="50" charset="-128"/>
              </a:rPr>
              <a:t>峰尾ゼミナール</a:t>
            </a:r>
            <a:endParaRPr kumimoji="1" lang="en-US" altLang="ja-JP" dirty="0">
              <a:solidFill>
                <a:schemeClr val="accent4">
                  <a:lumMod val="75000"/>
                </a:schemeClr>
              </a:solidFill>
              <a:latin typeface="游ゴシック" panose="020B0400000000000000" pitchFamily="50" charset="-128"/>
              <a:ea typeface="游ゴシック" panose="020B0400000000000000" pitchFamily="50" charset="-128"/>
            </a:endParaRPr>
          </a:p>
          <a:p>
            <a:r>
              <a:rPr kumimoji="1" lang="ja-JP" altLang="en-US" dirty="0">
                <a:solidFill>
                  <a:srgbClr val="FF7C80"/>
                </a:solidFill>
                <a:latin typeface="游ゴシック" panose="020B0400000000000000" pitchFamily="50" charset="-128"/>
                <a:ea typeface="游ゴシック" panose="020B0400000000000000" pitchFamily="50" charset="-128"/>
              </a:rPr>
              <a:t>笠岡万里子　 加藤澪　 菊池春太　 木戸睦　 小中美澪　 三田絵理</a:t>
            </a:r>
          </a:p>
        </p:txBody>
      </p:sp>
      <p:pic>
        <p:nvPicPr>
          <p:cNvPr id="6" name="図 5">
            <a:extLst>
              <a:ext uri="{FF2B5EF4-FFF2-40B4-BE49-F238E27FC236}">
                <a16:creationId xmlns="" xmlns:a16="http://schemas.microsoft.com/office/drawing/2014/main" id="{0F8D9DA5-260A-4CC0-99A6-2FE463034B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274" y="3794694"/>
            <a:ext cx="2231670" cy="2926780"/>
          </a:xfrm>
          <a:prstGeom prst="rect">
            <a:avLst/>
          </a:prstGeom>
        </p:spPr>
      </p:pic>
      <p:pic>
        <p:nvPicPr>
          <p:cNvPr id="8" name="図 7">
            <a:extLst>
              <a:ext uri="{FF2B5EF4-FFF2-40B4-BE49-F238E27FC236}">
                <a16:creationId xmlns="" xmlns:a16="http://schemas.microsoft.com/office/drawing/2014/main" id="{D5F886C8-B8F0-4F6F-9F41-16A7048B0D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27563" y="3794693"/>
            <a:ext cx="1881631" cy="2926781"/>
          </a:xfrm>
          <a:prstGeom prst="rect">
            <a:avLst/>
          </a:prstGeom>
        </p:spPr>
      </p:pic>
      <p:pic>
        <p:nvPicPr>
          <p:cNvPr id="12" name="図 11">
            <a:extLst>
              <a:ext uri="{FF2B5EF4-FFF2-40B4-BE49-F238E27FC236}">
                <a16:creationId xmlns="" xmlns:a16="http://schemas.microsoft.com/office/drawing/2014/main" id="{278EE764-07C5-4E4A-B458-AE4EAF6204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12782" y="3794693"/>
            <a:ext cx="1851189" cy="2926781"/>
          </a:xfrm>
          <a:prstGeom prst="rect">
            <a:avLst/>
          </a:prstGeom>
        </p:spPr>
      </p:pic>
      <p:pic>
        <p:nvPicPr>
          <p:cNvPr id="22" name="図 21">
            <a:extLst>
              <a:ext uri="{FF2B5EF4-FFF2-40B4-BE49-F238E27FC236}">
                <a16:creationId xmlns="" xmlns:a16="http://schemas.microsoft.com/office/drawing/2014/main" id="{4C71336A-F034-4D87-9147-FC5D6C14555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81093" y="3794693"/>
            <a:ext cx="1551194" cy="2926781"/>
          </a:xfrm>
          <a:prstGeom prst="rect">
            <a:avLst/>
          </a:prstGeom>
        </p:spPr>
      </p:pic>
      <p:pic>
        <p:nvPicPr>
          <p:cNvPr id="25" name="図 24">
            <a:extLst>
              <a:ext uri="{FF2B5EF4-FFF2-40B4-BE49-F238E27FC236}">
                <a16:creationId xmlns="" xmlns:a16="http://schemas.microsoft.com/office/drawing/2014/main" id="{6BE98043-2F91-4DCD-BB9A-C2E000EB3DD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521419" y="3794693"/>
            <a:ext cx="1682899" cy="2926781"/>
          </a:xfrm>
          <a:prstGeom prst="rect">
            <a:avLst/>
          </a:prstGeom>
        </p:spPr>
      </p:pic>
      <p:sp>
        <p:nvSpPr>
          <p:cNvPr id="9" name="タイトル 8">
            <a:extLst>
              <a:ext uri="{FF2B5EF4-FFF2-40B4-BE49-F238E27FC236}">
                <a16:creationId xmlns="" xmlns:a16="http://schemas.microsoft.com/office/drawing/2014/main" id="{EF085F5D-D766-4CFB-B820-2254D047F97E}"/>
              </a:ext>
            </a:extLst>
          </p:cNvPr>
          <p:cNvSpPr>
            <a:spLocks noGrp="1"/>
          </p:cNvSpPr>
          <p:nvPr>
            <p:ph type="ctrTitle"/>
          </p:nvPr>
        </p:nvSpPr>
        <p:spPr>
          <a:xfrm>
            <a:off x="2261623" y="450728"/>
            <a:ext cx="7762754" cy="1338021"/>
          </a:xfrm>
        </p:spPr>
        <p:txBody>
          <a:bodyPr>
            <a:normAutofit/>
          </a:bodyPr>
          <a:lstStyle/>
          <a:p>
            <a:r>
              <a:rPr lang="en-US" altLang="ja-JP" sz="4800" dirty="0">
                <a:solidFill>
                  <a:srgbClr val="00B0F0"/>
                </a:solidFill>
                <a:latin typeface="游ゴシック" panose="020B0400000000000000" pitchFamily="50" charset="-128"/>
                <a:ea typeface="游ゴシック" panose="020B0400000000000000" pitchFamily="50" charset="-128"/>
              </a:rPr>
              <a:t>LINE</a:t>
            </a:r>
            <a:r>
              <a:rPr lang="ja-JP" altLang="en-US" sz="4800" dirty="0">
                <a:solidFill>
                  <a:srgbClr val="00B0F0"/>
                </a:solidFill>
                <a:latin typeface="游ゴシック" panose="020B0400000000000000" pitchFamily="50" charset="-128"/>
                <a:ea typeface="游ゴシック" panose="020B0400000000000000" pitchFamily="50" charset="-128"/>
              </a:rPr>
              <a:t>公式アカウント</a:t>
            </a:r>
          </a:p>
        </p:txBody>
      </p:sp>
      <p:sp>
        <p:nvSpPr>
          <p:cNvPr id="5" name="日付プレースホルダー 4">
            <a:extLst>
              <a:ext uri="{FF2B5EF4-FFF2-40B4-BE49-F238E27FC236}">
                <a16:creationId xmlns="" xmlns:a16="http://schemas.microsoft.com/office/drawing/2014/main" id="{3DA190A0-7971-41E5-B83F-2491744DCF6F}"/>
              </a:ext>
            </a:extLst>
          </p:cNvPr>
          <p:cNvSpPr>
            <a:spLocks noGrp="1"/>
          </p:cNvSpPr>
          <p:nvPr>
            <p:ph type="dt" sz="half" idx="10"/>
          </p:nvPr>
        </p:nvSpPr>
        <p:spPr/>
        <p:txBody>
          <a:bodyPr/>
          <a:lstStyle/>
          <a:p>
            <a:r>
              <a:rPr kumimoji="1" lang="en-US" altLang="ja-JP"/>
              <a:t>2017/12/16</a:t>
            </a:r>
            <a:endParaRPr kumimoji="1" lang="ja-JP" altLang="en-US" dirty="0"/>
          </a:p>
        </p:txBody>
      </p:sp>
      <p:sp>
        <p:nvSpPr>
          <p:cNvPr id="7" name="スライド番号プレースホルダー 6">
            <a:extLst>
              <a:ext uri="{FF2B5EF4-FFF2-40B4-BE49-F238E27FC236}">
                <a16:creationId xmlns="" xmlns:a16="http://schemas.microsoft.com/office/drawing/2014/main" id="{FF0601DD-90D4-424C-B256-BCA8A051EFE1}"/>
              </a:ext>
            </a:extLst>
          </p:cNvPr>
          <p:cNvSpPr>
            <a:spLocks noGrp="1"/>
          </p:cNvSpPr>
          <p:nvPr>
            <p:ph type="sldNum" sz="quarter" idx="12"/>
          </p:nvPr>
        </p:nvSpPr>
        <p:spPr/>
        <p:txBody>
          <a:bodyPr/>
          <a:lstStyle/>
          <a:p>
            <a:fld id="{614497F5-5DE3-4238-892C-5C8A74B78644}" type="slidenum">
              <a:rPr lang="ja-JP" altLang="en-US" smtClean="0"/>
              <a:pPr/>
              <a:t>1</a:t>
            </a:fld>
            <a:endParaRPr lang="ja-JP" altLang="en-US" dirty="0"/>
          </a:p>
        </p:txBody>
      </p:sp>
      <p:pic>
        <p:nvPicPr>
          <p:cNvPr id="4" name="図 3">
            <a:extLst>
              <a:ext uri="{FF2B5EF4-FFF2-40B4-BE49-F238E27FC236}">
                <a16:creationId xmlns="" xmlns:a16="http://schemas.microsoft.com/office/drawing/2014/main" id="{3C42F32F-6135-4F3C-864B-89A25A85359B}"/>
              </a:ext>
            </a:extLst>
          </p:cNvPr>
          <p:cNvPicPr>
            <a:picLocks noChangeAspect="1"/>
          </p:cNvPicPr>
          <p:nvPr/>
        </p:nvPicPr>
        <p:blipFill rotWithShape="1">
          <a:blip r:embed="rId9">
            <a:extLst>
              <a:ext uri="{28A0092B-C50C-407E-A947-70E740481C1C}">
                <a14:useLocalDpi xmlns:a14="http://schemas.microsoft.com/office/drawing/2010/main" val="0"/>
              </a:ext>
            </a:extLst>
          </a:blip>
          <a:srcRect l="8760" t="581" r="8760" b="42557"/>
          <a:stretch/>
        </p:blipFill>
        <p:spPr>
          <a:xfrm>
            <a:off x="680219" y="798939"/>
            <a:ext cx="1270702" cy="1365391"/>
          </a:xfrm>
          <a:prstGeom prst="ellipse">
            <a:avLst/>
          </a:prstGeom>
          <a:ln>
            <a:solidFill>
              <a:schemeClr val="tx1"/>
            </a:solidFill>
          </a:ln>
        </p:spPr>
      </p:pic>
    </p:spTree>
    <p:extLst>
      <p:ext uri="{BB962C8B-B14F-4D97-AF65-F5344CB8AC3E}">
        <p14:creationId xmlns:p14="http://schemas.microsoft.com/office/powerpoint/2010/main" val="14579875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3011"/>
            <a:ext cx="10515600" cy="1826236"/>
          </a:xfrm>
        </p:spPr>
        <p:txBody>
          <a:bodyPr/>
          <a:lstStyle/>
          <a:p>
            <a:r>
              <a:rPr kumimoji="1" lang="ja-JP" altLang="en-US" sz="5400" dirty="0"/>
              <a:t>現状分析③</a:t>
            </a:r>
            <a:r>
              <a:rPr kumimoji="1" lang="en-US" altLang="ja-JP" sz="5400" dirty="0"/>
              <a:t/>
            </a:r>
            <a:br>
              <a:rPr kumimoji="1" lang="en-US" altLang="ja-JP" sz="5400" dirty="0"/>
            </a:br>
            <a:r>
              <a:rPr lang="en-US" altLang="ja-JP" sz="3200" dirty="0"/>
              <a:t>LINE</a:t>
            </a:r>
            <a:r>
              <a:rPr kumimoji="1" lang="ja-JP" altLang="en-US" sz="3200" dirty="0"/>
              <a:t>チャットボットの例</a:t>
            </a:r>
            <a:endParaRPr kumimoji="1" lang="ja-JP" altLang="en-US" dirty="0"/>
          </a:p>
        </p:txBody>
      </p:sp>
      <p:sp>
        <p:nvSpPr>
          <p:cNvPr id="11" name="テキスト ボックス 10"/>
          <p:cNvSpPr txBox="1"/>
          <p:nvPr/>
        </p:nvSpPr>
        <p:spPr>
          <a:xfrm>
            <a:off x="176980" y="2254120"/>
            <a:ext cx="5919011" cy="2492990"/>
          </a:xfrm>
          <a:prstGeom prst="rect">
            <a:avLst/>
          </a:prstGeom>
          <a:noFill/>
        </p:spPr>
        <p:txBody>
          <a:bodyPr wrap="square" rtlCol="0">
            <a:spAutoFit/>
          </a:bodyPr>
          <a:lstStyle/>
          <a:p>
            <a:r>
              <a:rPr lang="ja-JP" altLang="en-US" sz="2000" dirty="0"/>
              <a:t>簡単な会話やくじでクーポンを配布したり商品情報や商品画像などを送ることができる。</a:t>
            </a:r>
            <a:endParaRPr lang="en-US" altLang="ja-JP" sz="2000" dirty="0"/>
          </a:p>
          <a:p>
            <a:r>
              <a:rPr lang="ja-JP" altLang="en-US" sz="2000" dirty="0"/>
              <a:t>ローソンは公式キャラクターのあきこちゃんに</a:t>
            </a:r>
            <a:r>
              <a:rPr lang="en-US" altLang="ja-JP" sz="2000" dirty="0"/>
              <a:t>AI</a:t>
            </a:r>
            <a:r>
              <a:rPr lang="ja-JP" altLang="en-US" sz="2000" dirty="0"/>
              <a:t>を搭載</a:t>
            </a:r>
            <a:endParaRPr lang="en-US" altLang="ja-JP" sz="2000" dirty="0"/>
          </a:p>
          <a:p>
            <a:endParaRPr lang="en-US" altLang="ja-JP" sz="1400" dirty="0"/>
          </a:p>
          <a:p>
            <a:r>
              <a:rPr lang="ja-JP" altLang="en-US" sz="2000" b="1" dirty="0"/>
              <a:t>⇒会話が楽しく、暇つぶしにもなると評判で、ブロック解除や新規にフォローする人が増加</a:t>
            </a:r>
          </a:p>
          <a:p>
            <a:endParaRPr kumimoji="1" lang="en-US" altLang="ja-JP" sz="2000" dirty="0"/>
          </a:p>
        </p:txBody>
      </p:sp>
      <p:sp>
        <p:nvSpPr>
          <p:cNvPr id="12" name="テキスト ボックス 11"/>
          <p:cNvSpPr txBox="1"/>
          <p:nvPr/>
        </p:nvSpPr>
        <p:spPr>
          <a:xfrm>
            <a:off x="6194400" y="3315949"/>
            <a:ext cx="5820620" cy="2585323"/>
          </a:xfrm>
          <a:prstGeom prst="rect">
            <a:avLst/>
          </a:prstGeom>
          <a:noFill/>
        </p:spPr>
        <p:txBody>
          <a:bodyPr wrap="square" rtlCol="0">
            <a:spAutoFit/>
          </a:bodyPr>
          <a:lstStyle/>
          <a:p>
            <a:endParaRPr kumimoji="1" lang="en-US" altLang="ja-JP" sz="2800" dirty="0"/>
          </a:p>
          <a:p>
            <a:r>
              <a:rPr lang="en-US" altLang="ja-JP" sz="2000" dirty="0"/>
              <a:t>AI</a:t>
            </a:r>
            <a:r>
              <a:rPr lang="ja-JP" altLang="en-US" sz="2000" dirty="0"/>
              <a:t>が人間に代わって接客を対応することができる。問題が解決しなければオペレーターに切り替えることもできる。</a:t>
            </a:r>
            <a:endParaRPr lang="en-US" altLang="ja-JP" sz="2000" dirty="0"/>
          </a:p>
          <a:p>
            <a:r>
              <a:rPr lang="ja-JP" altLang="en-US" sz="2000" dirty="0"/>
              <a:t>アスクルの個人向け通販サイト「ロハコ」の問い合わせのためにマナミさんに</a:t>
            </a:r>
            <a:r>
              <a:rPr lang="en-US" altLang="ja-JP" sz="2000" dirty="0"/>
              <a:t>AI</a:t>
            </a:r>
            <a:r>
              <a:rPr lang="ja-JP" altLang="en-US" sz="2000" dirty="0"/>
              <a:t>を搭載</a:t>
            </a:r>
            <a:endParaRPr lang="en-US" altLang="ja-JP" sz="2000" dirty="0"/>
          </a:p>
          <a:p>
            <a:endParaRPr lang="en-US" altLang="ja-JP" sz="1400" dirty="0"/>
          </a:p>
          <a:p>
            <a:r>
              <a:rPr lang="ja-JP" altLang="en-US" sz="2000" b="1" dirty="0"/>
              <a:t>⇒</a:t>
            </a:r>
            <a:r>
              <a:rPr lang="ja-JP" altLang="en-US" b="1" dirty="0"/>
              <a:t>相手がＡＩだと顧客は遠慮なく希望を伝えられる</a:t>
            </a:r>
            <a:endParaRPr kumimoji="1" lang="en-US" altLang="ja-JP" dirty="0"/>
          </a:p>
        </p:txBody>
      </p:sp>
      <p:pic>
        <p:nvPicPr>
          <p:cNvPr id="14" name="図 13"/>
          <p:cNvPicPr>
            <a:picLocks noChangeAspect="1"/>
          </p:cNvPicPr>
          <p:nvPr/>
        </p:nvPicPr>
        <p:blipFill rotWithShape="1">
          <a:blip r:embed="rId2">
            <a:extLst>
              <a:ext uri="{28A0092B-C50C-407E-A947-70E740481C1C}">
                <a14:useLocalDpi xmlns:a14="http://schemas.microsoft.com/office/drawing/2010/main" val="0"/>
              </a:ext>
            </a:extLst>
          </a:blip>
          <a:srcRect t="25739" b="26758"/>
          <a:stretch/>
        </p:blipFill>
        <p:spPr>
          <a:xfrm>
            <a:off x="7610047" y="2066295"/>
            <a:ext cx="2639961" cy="1254066"/>
          </a:xfrm>
          <a:prstGeom prst="rect">
            <a:avLst/>
          </a:prstGeom>
        </p:spPr>
      </p:pic>
      <p:sp>
        <p:nvSpPr>
          <p:cNvPr id="8" name="日付プレースホルダー 7">
            <a:extLst>
              <a:ext uri="{FF2B5EF4-FFF2-40B4-BE49-F238E27FC236}">
                <a16:creationId xmlns="" xmlns:a16="http://schemas.microsoft.com/office/drawing/2014/main" id="{23A69DB2-539B-42DC-B113-F8682CAAB384}"/>
              </a:ext>
            </a:extLst>
          </p:cNvPr>
          <p:cNvSpPr>
            <a:spLocks noGrp="1"/>
          </p:cNvSpPr>
          <p:nvPr>
            <p:ph type="dt" sz="half" idx="10"/>
          </p:nvPr>
        </p:nvSpPr>
        <p:spPr/>
        <p:txBody>
          <a:bodyPr/>
          <a:lstStyle/>
          <a:p>
            <a:r>
              <a:rPr kumimoji="1" lang="en-US" altLang="ja-JP"/>
              <a:t>2017/12/16</a:t>
            </a:r>
            <a:endParaRPr kumimoji="1" lang="ja-JP" altLang="en-US"/>
          </a:p>
        </p:txBody>
      </p:sp>
      <p:sp>
        <p:nvSpPr>
          <p:cNvPr id="9" name="スライド番号プレースホルダー 8">
            <a:extLst>
              <a:ext uri="{FF2B5EF4-FFF2-40B4-BE49-F238E27FC236}">
                <a16:creationId xmlns="" xmlns:a16="http://schemas.microsoft.com/office/drawing/2014/main" id="{C2CE6980-776A-479D-8B88-CC9221CC9105}"/>
              </a:ext>
            </a:extLst>
          </p:cNvPr>
          <p:cNvSpPr>
            <a:spLocks noGrp="1"/>
          </p:cNvSpPr>
          <p:nvPr>
            <p:ph type="sldNum" sz="quarter" idx="12"/>
          </p:nvPr>
        </p:nvSpPr>
        <p:spPr/>
        <p:txBody>
          <a:bodyPr/>
          <a:lstStyle/>
          <a:p>
            <a:fld id="{614497F5-5DE3-4238-892C-5C8A74B78644}" type="slidenum">
              <a:rPr kumimoji="1" lang="ja-JP" altLang="en-US" smtClean="0"/>
              <a:t>10</a:t>
            </a:fld>
            <a:endParaRPr kumimoji="1" lang="ja-JP" altLang="en-US"/>
          </a:p>
        </p:txBody>
      </p:sp>
      <p:sp>
        <p:nvSpPr>
          <p:cNvPr id="13" name="四角形: 角を丸くする 12">
            <a:extLst>
              <a:ext uri="{FF2B5EF4-FFF2-40B4-BE49-F238E27FC236}">
                <a16:creationId xmlns="" xmlns:a16="http://schemas.microsoft.com/office/drawing/2014/main" id="{45C7F04B-158E-405E-8ECC-42E5950ABC27}"/>
              </a:ext>
            </a:extLst>
          </p:cNvPr>
          <p:cNvSpPr/>
          <p:nvPr/>
        </p:nvSpPr>
        <p:spPr>
          <a:xfrm>
            <a:off x="176988" y="1573934"/>
            <a:ext cx="5820524" cy="3120896"/>
          </a:xfrm>
          <a:prstGeom prst="roundRect">
            <a:avLst/>
          </a:prstGeom>
          <a:no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7" name="テキスト ボックス 16">
            <a:extLst>
              <a:ext uri="{FF2B5EF4-FFF2-40B4-BE49-F238E27FC236}">
                <a16:creationId xmlns="" xmlns:a16="http://schemas.microsoft.com/office/drawing/2014/main" id="{AD14CD0A-8BA1-4930-8C36-8BB35492448F}"/>
              </a:ext>
            </a:extLst>
          </p:cNvPr>
          <p:cNvSpPr txBox="1"/>
          <p:nvPr/>
        </p:nvSpPr>
        <p:spPr>
          <a:xfrm>
            <a:off x="176971" y="1753268"/>
            <a:ext cx="4435956" cy="523220"/>
          </a:xfrm>
          <a:prstGeom prst="rect">
            <a:avLst/>
          </a:prstGeom>
          <a:noFill/>
        </p:spPr>
        <p:txBody>
          <a:bodyPr wrap="square" rtlCol="0">
            <a:spAutoFit/>
          </a:bodyPr>
          <a:lstStyle/>
          <a:p>
            <a:r>
              <a:rPr lang="ja-JP" altLang="en-US" sz="2800" dirty="0"/>
              <a:t>日常会話型</a:t>
            </a:r>
            <a:endParaRPr lang="en-US" altLang="ja-JP" sz="2800" dirty="0"/>
          </a:p>
        </p:txBody>
      </p:sp>
      <p:sp>
        <p:nvSpPr>
          <p:cNvPr id="18" name="四角形: 角を丸くする 17">
            <a:extLst>
              <a:ext uri="{FF2B5EF4-FFF2-40B4-BE49-F238E27FC236}">
                <a16:creationId xmlns="" xmlns:a16="http://schemas.microsoft.com/office/drawing/2014/main" id="{0BEE455C-E0AD-4981-8BF7-025273162123}"/>
              </a:ext>
            </a:extLst>
          </p:cNvPr>
          <p:cNvSpPr/>
          <p:nvPr/>
        </p:nvSpPr>
        <p:spPr>
          <a:xfrm>
            <a:off x="6194488" y="3089125"/>
            <a:ext cx="5820524" cy="3120896"/>
          </a:xfrm>
          <a:prstGeom prst="roundRect">
            <a:avLst/>
          </a:prstGeom>
          <a:noFill/>
          <a:ln w="28575">
            <a:solidFill>
              <a:srgbClr val="D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0" name="テキスト ボックス 19">
            <a:extLst>
              <a:ext uri="{FF2B5EF4-FFF2-40B4-BE49-F238E27FC236}">
                <a16:creationId xmlns="" xmlns:a16="http://schemas.microsoft.com/office/drawing/2014/main" id="{40B67AB2-214E-4F5D-BF14-D26D4445C6F9}"/>
              </a:ext>
            </a:extLst>
          </p:cNvPr>
          <p:cNvSpPr txBox="1"/>
          <p:nvPr/>
        </p:nvSpPr>
        <p:spPr>
          <a:xfrm>
            <a:off x="3087250" y="4364395"/>
            <a:ext cx="4171884" cy="276999"/>
          </a:xfrm>
          <a:prstGeom prst="rect">
            <a:avLst/>
          </a:prstGeom>
          <a:noFill/>
        </p:spPr>
        <p:txBody>
          <a:bodyPr wrap="square" rtlCol="0">
            <a:spAutoFit/>
          </a:bodyPr>
          <a:lstStyle/>
          <a:p>
            <a:r>
              <a:rPr kumimoji="1" lang="ja-JP" altLang="en-US" sz="1200" dirty="0"/>
              <a:t>出典</a:t>
            </a:r>
            <a:r>
              <a:rPr lang="ja-JP" altLang="en-US" sz="1200" dirty="0"/>
              <a:t>：日経産業新聞　</a:t>
            </a:r>
            <a:r>
              <a:rPr kumimoji="1" lang="en-US" altLang="ja-JP" sz="1200" dirty="0"/>
              <a:t>2017</a:t>
            </a:r>
            <a:r>
              <a:rPr kumimoji="1" lang="ja-JP" altLang="en-US" sz="1200" dirty="0"/>
              <a:t>年</a:t>
            </a:r>
            <a:r>
              <a:rPr lang="en-US" altLang="ja-JP" sz="1200" dirty="0"/>
              <a:t>7</a:t>
            </a:r>
            <a:r>
              <a:rPr kumimoji="1" lang="ja-JP" altLang="en-US" sz="1200" dirty="0"/>
              <a:t>月</a:t>
            </a:r>
            <a:r>
              <a:rPr lang="en-US" altLang="ja-JP" sz="1200" dirty="0"/>
              <a:t>6</a:t>
            </a:r>
            <a:r>
              <a:rPr kumimoji="1" lang="ja-JP" altLang="en-US" sz="1200" dirty="0"/>
              <a:t>日</a:t>
            </a:r>
          </a:p>
        </p:txBody>
      </p:sp>
      <p:sp>
        <p:nvSpPr>
          <p:cNvPr id="21" name="テキスト ボックス 20">
            <a:extLst>
              <a:ext uri="{FF2B5EF4-FFF2-40B4-BE49-F238E27FC236}">
                <a16:creationId xmlns="" xmlns:a16="http://schemas.microsoft.com/office/drawing/2014/main" id="{CCBA9348-3AB1-473B-B83F-DE80E5B9B231}"/>
              </a:ext>
            </a:extLst>
          </p:cNvPr>
          <p:cNvSpPr txBox="1"/>
          <p:nvPr/>
        </p:nvSpPr>
        <p:spPr>
          <a:xfrm>
            <a:off x="8711660" y="5853097"/>
            <a:ext cx="4217479" cy="276999"/>
          </a:xfrm>
          <a:prstGeom prst="rect">
            <a:avLst/>
          </a:prstGeom>
          <a:noFill/>
        </p:spPr>
        <p:txBody>
          <a:bodyPr wrap="square" rtlCol="0">
            <a:spAutoFit/>
          </a:bodyPr>
          <a:lstStyle/>
          <a:p>
            <a:r>
              <a:rPr kumimoji="1" lang="ja-JP" altLang="en-US" sz="1200" dirty="0"/>
              <a:t>出典</a:t>
            </a:r>
            <a:r>
              <a:rPr lang="ja-JP" altLang="en-US" sz="1200" dirty="0"/>
              <a:t>：日経</a:t>
            </a:r>
            <a:r>
              <a:rPr lang="en-US" altLang="ja-JP" sz="1200" dirty="0"/>
              <a:t>MJ</a:t>
            </a:r>
            <a:r>
              <a:rPr lang="ja-JP" altLang="en-US" sz="1200" dirty="0"/>
              <a:t>（流通新聞） </a:t>
            </a:r>
            <a:r>
              <a:rPr kumimoji="1" lang="en-US" altLang="ja-JP" sz="1200" dirty="0"/>
              <a:t>2016</a:t>
            </a:r>
            <a:r>
              <a:rPr kumimoji="1" lang="ja-JP" altLang="en-US" sz="1200" dirty="0"/>
              <a:t>年</a:t>
            </a:r>
            <a:r>
              <a:rPr kumimoji="1" lang="en-US" altLang="ja-JP" sz="1200" dirty="0"/>
              <a:t>9</a:t>
            </a:r>
            <a:r>
              <a:rPr kumimoji="1" lang="ja-JP" altLang="en-US" sz="1200" dirty="0"/>
              <a:t>月</a:t>
            </a:r>
            <a:r>
              <a:rPr kumimoji="1" lang="en-US" altLang="ja-JP" sz="1200" dirty="0"/>
              <a:t>16</a:t>
            </a:r>
            <a:r>
              <a:rPr kumimoji="1" lang="ja-JP" altLang="en-US" sz="1200" dirty="0"/>
              <a:t>日</a:t>
            </a:r>
          </a:p>
        </p:txBody>
      </p:sp>
      <p:sp>
        <p:nvSpPr>
          <p:cNvPr id="22" name="テキスト ボックス 21">
            <a:extLst>
              <a:ext uri="{FF2B5EF4-FFF2-40B4-BE49-F238E27FC236}">
                <a16:creationId xmlns="" xmlns:a16="http://schemas.microsoft.com/office/drawing/2014/main" id="{8A63AFE8-373C-4F87-9F59-58CD81F828D1}"/>
              </a:ext>
            </a:extLst>
          </p:cNvPr>
          <p:cNvSpPr txBox="1"/>
          <p:nvPr/>
        </p:nvSpPr>
        <p:spPr>
          <a:xfrm>
            <a:off x="6194400" y="3239005"/>
            <a:ext cx="1980029" cy="523220"/>
          </a:xfrm>
          <a:prstGeom prst="rect">
            <a:avLst/>
          </a:prstGeom>
          <a:noFill/>
        </p:spPr>
        <p:txBody>
          <a:bodyPr wrap="none" rtlCol="0">
            <a:spAutoFit/>
          </a:bodyPr>
          <a:lstStyle/>
          <a:p>
            <a:r>
              <a:rPr kumimoji="1" lang="ja-JP" altLang="en-US" sz="2800" dirty="0"/>
              <a:t>接客代行型</a:t>
            </a:r>
          </a:p>
        </p:txBody>
      </p:sp>
    </p:spTree>
    <p:extLst>
      <p:ext uri="{BB962C8B-B14F-4D97-AF65-F5344CB8AC3E}">
        <p14:creationId xmlns:p14="http://schemas.microsoft.com/office/powerpoint/2010/main" val="3432336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四角形: 角を丸くする 14">
            <a:extLst>
              <a:ext uri="{FF2B5EF4-FFF2-40B4-BE49-F238E27FC236}">
                <a16:creationId xmlns="" xmlns:a16="http://schemas.microsoft.com/office/drawing/2014/main" id="{C32E1C97-8831-4FFC-B351-39674DF0C205}"/>
              </a:ext>
            </a:extLst>
          </p:cNvPr>
          <p:cNvSpPr/>
          <p:nvPr/>
        </p:nvSpPr>
        <p:spPr>
          <a:xfrm>
            <a:off x="724430" y="5141471"/>
            <a:ext cx="10926689" cy="1288139"/>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solidFill>
                <a:schemeClr val="tx1"/>
              </a:solidFill>
            </a:endParaRPr>
          </a:p>
        </p:txBody>
      </p:sp>
      <p:sp>
        <p:nvSpPr>
          <p:cNvPr id="6" name="雲 5"/>
          <p:cNvSpPr/>
          <p:nvPr/>
        </p:nvSpPr>
        <p:spPr>
          <a:xfrm rot="168227">
            <a:off x="232041" y="220289"/>
            <a:ext cx="11640347" cy="3467472"/>
          </a:xfrm>
          <a:prstGeom prst="cloud">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3" name="コンテンツ プレースホルダー 2"/>
          <p:cNvSpPr>
            <a:spLocks noGrp="1"/>
          </p:cNvSpPr>
          <p:nvPr>
            <p:ph idx="1"/>
          </p:nvPr>
        </p:nvSpPr>
        <p:spPr>
          <a:xfrm>
            <a:off x="748438" y="1492430"/>
            <a:ext cx="10607551" cy="2392931"/>
          </a:xfrm>
          <a:noFill/>
        </p:spPr>
        <p:txBody>
          <a:bodyPr>
            <a:normAutofit/>
          </a:bodyPr>
          <a:lstStyle/>
          <a:p>
            <a:pPr marL="0" indent="0" algn="ctr">
              <a:buNone/>
            </a:pPr>
            <a:r>
              <a:rPr lang="en-US" altLang="ja-JP" sz="3000" dirty="0"/>
              <a:t>AI</a:t>
            </a:r>
            <a:r>
              <a:rPr lang="ja-JP" altLang="en-US" sz="3000" dirty="0"/>
              <a:t>を用いて</a:t>
            </a:r>
            <a:r>
              <a:rPr lang="en-US" altLang="ja-JP" sz="3000" dirty="0"/>
              <a:t>LINE</a:t>
            </a:r>
            <a:r>
              <a:rPr lang="ja-JP" altLang="en-US" sz="3000" dirty="0"/>
              <a:t>ユーザーの態度や行動を変化させるためには</a:t>
            </a:r>
            <a:endParaRPr lang="en-US" altLang="ja-JP" sz="3000" dirty="0"/>
          </a:p>
          <a:p>
            <a:pPr marL="0" indent="0" algn="ctr">
              <a:buNone/>
            </a:pPr>
            <a:r>
              <a:rPr lang="ja-JP" altLang="en-US" sz="3000" dirty="0"/>
              <a:t>コミュニケーションが大切なのではないか</a:t>
            </a:r>
          </a:p>
        </p:txBody>
      </p:sp>
      <p:sp>
        <p:nvSpPr>
          <p:cNvPr id="8" name="テキスト ボックス 7"/>
          <p:cNvSpPr txBox="1"/>
          <p:nvPr/>
        </p:nvSpPr>
        <p:spPr>
          <a:xfrm>
            <a:off x="944784" y="5319450"/>
            <a:ext cx="10484661" cy="954107"/>
          </a:xfrm>
          <a:prstGeom prst="rect">
            <a:avLst/>
          </a:prstGeom>
          <a:noFill/>
        </p:spPr>
        <p:txBody>
          <a:bodyPr wrap="square" rtlCol="0">
            <a:spAutoFit/>
          </a:bodyPr>
          <a:lstStyle/>
          <a:p>
            <a:pPr algn="ctr"/>
            <a:r>
              <a:rPr lang="ja-JP" altLang="en-US" sz="2800" dirty="0"/>
              <a:t>本研究に利用する</a:t>
            </a:r>
            <a:r>
              <a:rPr lang="en-US" altLang="ja-JP" sz="2800" dirty="0"/>
              <a:t>AI</a:t>
            </a:r>
            <a:r>
              <a:rPr lang="ja-JP" altLang="en-US" sz="2800" dirty="0"/>
              <a:t>を日常会話型に絞り</a:t>
            </a:r>
            <a:endParaRPr lang="en-US" altLang="ja-JP" sz="2800" dirty="0"/>
          </a:p>
          <a:p>
            <a:pPr algn="ctr"/>
            <a:r>
              <a:rPr lang="en-US" altLang="ja-JP" sz="2800" dirty="0"/>
              <a:t>AI</a:t>
            </a:r>
            <a:r>
              <a:rPr lang="ja-JP" altLang="en-US" sz="2800" dirty="0"/>
              <a:t>と</a:t>
            </a:r>
            <a:r>
              <a:rPr lang="en-US" altLang="ja-JP" sz="2800" dirty="0"/>
              <a:t>LINE</a:t>
            </a:r>
            <a:r>
              <a:rPr lang="ja-JP" altLang="en-US" sz="2800" dirty="0"/>
              <a:t>ユーザー間のコミュニケーションに焦点を当てる</a:t>
            </a:r>
            <a:endParaRPr kumimoji="1" lang="ja-JP" altLang="en-US" sz="2800" dirty="0"/>
          </a:p>
        </p:txBody>
      </p:sp>
      <p:sp>
        <p:nvSpPr>
          <p:cNvPr id="10" name="楕円 9">
            <a:extLst>
              <a:ext uri="{FF2B5EF4-FFF2-40B4-BE49-F238E27FC236}">
                <a16:creationId xmlns="" xmlns:a16="http://schemas.microsoft.com/office/drawing/2014/main" id="{30CEA65E-4F4C-492D-B102-B15E43AC5148}"/>
              </a:ext>
            </a:extLst>
          </p:cNvPr>
          <p:cNvSpPr/>
          <p:nvPr/>
        </p:nvSpPr>
        <p:spPr>
          <a:xfrm>
            <a:off x="3633574" y="3499074"/>
            <a:ext cx="776896" cy="627722"/>
          </a:xfrm>
          <a:prstGeom prst="ellipse">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11" name="楕円 10">
            <a:extLst>
              <a:ext uri="{FF2B5EF4-FFF2-40B4-BE49-F238E27FC236}">
                <a16:creationId xmlns="" xmlns:a16="http://schemas.microsoft.com/office/drawing/2014/main" id="{A4DD8DBE-7D98-4E4F-8E77-F3A5DEDEAB81}"/>
              </a:ext>
            </a:extLst>
          </p:cNvPr>
          <p:cNvSpPr/>
          <p:nvPr/>
        </p:nvSpPr>
        <p:spPr>
          <a:xfrm>
            <a:off x="4696074" y="3938940"/>
            <a:ext cx="571786" cy="470832"/>
          </a:xfrm>
          <a:prstGeom prst="ellipse">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12" name="楕円 11">
            <a:extLst>
              <a:ext uri="{FF2B5EF4-FFF2-40B4-BE49-F238E27FC236}">
                <a16:creationId xmlns="" xmlns:a16="http://schemas.microsoft.com/office/drawing/2014/main" id="{43D6EDCD-FDCA-4316-B50D-EE14FF6634EC}"/>
              </a:ext>
            </a:extLst>
          </p:cNvPr>
          <p:cNvSpPr/>
          <p:nvPr/>
        </p:nvSpPr>
        <p:spPr>
          <a:xfrm>
            <a:off x="5671787" y="4143778"/>
            <a:ext cx="380427" cy="309173"/>
          </a:xfrm>
          <a:prstGeom prst="ellipse">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pic>
        <p:nvPicPr>
          <p:cNvPr id="14" name="図 13">
            <a:extLst>
              <a:ext uri="{FF2B5EF4-FFF2-40B4-BE49-F238E27FC236}">
                <a16:creationId xmlns="" xmlns:a16="http://schemas.microsoft.com/office/drawing/2014/main" id="{E8209884-2FD5-4195-8F48-103B7F12AE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6028" y="2688896"/>
            <a:ext cx="2893364" cy="2792096"/>
          </a:xfrm>
          <a:prstGeom prst="rect">
            <a:avLst/>
          </a:prstGeom>
        </p:spPr>
      </p:pic>
      <p:pic>
        <p:nvPicPr>
          <p:cNvPr id="18" name="図 17">
            <a:extLst>
              <a:ext uri="{FF2B5EF4-FFF2-40B4-BE49-F238E27FC236}">
                <a16:creationId xmlns="" xmlns:a16="http://schemas.microsoft.com/office/drawing/2014/main" id="{75C7E13E-CD3A-4E85-84D4-66C876F76E1D}"/>
              </a:ext>
            </a:extLst>
          </p:cNvPr>
          <p:cNvPicPr>
            <a:picLocks noChangeAspect="1"/>
          </p:cNvPicPr>
          <p:nvPr/>
        </p:nvPicPr>
        <p:blipFill>
          <a:blip r:embed="rId3" cstate="print">
            <a:extLst>
              <a:ext uri="{BEBA8EAE-BF5A-486C-A8C5-ECC9F3942E4B}">
                <a14:imgProps xmlns:a14="http://schemas.microsoft.com/office/drawing/2010/main">
                  <a14:imgLayer r:embed="rId4">
                    <a14:imgEffect>
                      <a14:colorTemperature colorTemp="4700"/>
                    </a14:imgEffect>
                    <a14:imgEffect>
                      <a14:saturation sat="200000"/>
                    </a14:imgEffect>
                  </a14:imgLayer>
                </a14:imgProps>
              </a:ext>
              <a:ext uri="{28A0092B-C50C-407E-A947-70E740481C1C}">
                <a14:useLocalDpi xmlns:a14="http://schemas.microsoft.com/office/drawing/2010/main" val="0"/>
              </a:ext>
            </a:extLst>
          </a:blip>
          <a:stretch>
            <a:fillRect/>
          </a:stretch>
        </p:blipFill>
        <p:spPr>
          <a:xfrm rot="249108">
            <a:off x="9681684" y="3193027"/>
            <a:ext cx="1632381" cy="1233354"/>
          </a:xfrm>
          <a:prstGeom prst="rect">
            <a:avLst/>
          </a:prstGeom>
          <a:scene3d>
            <a:camera prst="orthographicFront">
              <a:rot lat="0" lon="3000000" rev="0"/>
            </a:camera>
            <a:lightRig rig="threePt" dir="t"/>
          </a:scene3d>
        </p:spPr>
      </p:pic>
      <p:sp>
        <p:nvSpPr>
          <p:cNvPr id="2" name="日付プレースホルダー 1">
            <a:extLst>
              <a:ext uri="{FF2B5EF4-FFF2-40B4-BE49-F238E27FC236}">
                <a16:creationId xmlns="" xmlns:a16="http://schemas.microsoft.com/office/drawing/2014/main" id="{F4CAA382-6476-4DC5-BFA7-94A9D5693CBF}"/>
              </a:ext>
            </a:extLst>
          </p:cNvPr>
          <p:cNvSpPr>
            <a:spLocks noGrp="1"/>
          </p:cNvSpPr>
          <p:nvPr>
            <p:ph type="dt" sz="half" idx="10"/>
          </p:nvPr>
        </p:nvSpPr>
        <p:spPr/>
        <p:txBody>
          <a:bodyPr/>
          <a:lstStyle/>
          <a:p>
            <a:r>
              <a:rPr kumimoji="1" lang="en-US" altLang="ja-JP"/>
              <a:t>2017/12/16</a:t>
            </a:r>
            <a:endParaRPr kumimoji="1" lang="ja-JP" altLang="en-US"/>
          </a:p>
        </p:txBody>
      </p:sp>
      <p:sp>
        <p:nvSpPr>
          <p:cNvPr id="7" name="スライド番号プレースホルダー 6">
            <a:extLst>
              <a:ext uri="{FF2B5EF4-FFF2-40B4-BE49-F238E27FC236}">
                <a16:creationId xmlns="" xmlns:a16="http://schemas.microsoft.com/office/drawing/2014/main" id="{DD545537-CBDC-4381-8097-71F166E08075}"/>
              </a:ext>
            </a:extLst>
          </p:cNvPr>
          <p:cNvSpPr>
            <a:spLocks noGrp="1"/>
          </p:cNvSpPr>
          <p:nvPr>
            <p:ph type="sldNum" sz="quarter" idx="12"/>
          </p:nvPr>
        </p:nvSpPr>
        <p:spPr/>
        <p:txBody>
          <a:bodyPr/>
          <a:lstStyle/>
          <a:p>
            <a:fld id="{614497F5-5DE3-4238-892C-5C8A74B78644}" type="slidenum">
              <a:rPr kumimoji="1" lang="ja-JP" altLang="en-US" smtClean="0"/>
              <a:t>11</a:t>
            </a:fld>
            <a:endParaRPr kumimoji="1" lang="ja-JP" altLang="en-US"/>
          </a:p>
        </p:txBody>
      </p:sp>
    </p:spTree>
    <p:extLst>
      <p:ext uri="{BB962C8B-B14F-4D97-AF65-F5344CB8AC3E}">
        <p14:creationId xmlns:p14="http://schemas.microsoft.com/office/powerpoint/2010/main" val="13993499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a:extLst>
              <a:ext uri="{FF2B5EF4-FFF2-40B4-BE49-F238E27FC236}">
                <a16:creationId xmlns="" xmlns:a16="http://schemas.microsoft.com/office/drawing/2014/main" id="{5D7833DD-D700-492C-AE55-E8E5F0D28867}"/>
              </a:ext>
            </a:extLst>
          </p:cNvPr>
          <p:cNvSpPr/>
          <p:nvPr/>
        </p:nvSpPr>
        <p:spPr>
          <a:xfrm>
            <a:off x="268941" y="4359397"/>
            <a:ext cx="11651876" cy="1036726"/>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6" name="タイトル 5">
            <a:extLst>
              <a:ext uri="{FF2B5EF4-FFF2-40B4-BE49-F238E27FC236}">
                <a16:creationId xmlns="" xmlns:a16="http://schemas.microsoft.com/office/drawing/2014/main" id="{C7015CA6-A692-44AD-9E01-D6E853515929}"/>
              </a:ext>
            </a:extLst>
          </p:cNvPr>
          <p:cNvSpPr>
            <a:spLocks noGrp="1"/>
          </p:cNvSpPr>
          <p:nvPr>
            <p:ph type="title"/>
          </p:nvPr>
        </p:nvSpPr>
        <p:spPr>
          <a:xfrm>
            <a:off x="67235" y="40344"/>
            <a:ext cx="10515600" cy="1714480"/>
          </a:xfrm>
        </p:spPr>
        <p:txBody>
          <a:bodyPr>
            <a:normAutofit/>
          </a:bodyPr>
          <a:lstStyle/>
          <a:p>
            <a:r>
              <a:rPr lang="ja-JP" altLang="en-US" sz="5400" dirty="0"/>
              <a:t>既存研究①</a:t>
            </a:r>
            <a:r>
              <a:rPr kumimoji="1" lang="en-US" altLang="ja-JP" sz="5400" dirty="0"/>
              <a:t/>
            </a:r>
            <a:br>
              <a:rPr kumimoji="1" lang="en-US" altLang="ja-JP" sz="5400" dirty="0"/>
            </a:br>
            <a:r>
              <a:rPr kumimoji="1" lang="ja-JP" altLang="en-US" sz="3600" dirty="0"/>
              <a:t>コミュニケーションの段階</a:t>
            </a:r>
            <a:endParaRPr kumimoji="1" lang="ja-JP" altLang="en-US" dirty="0"/>
          </a:p>
        </p:txBody>
      </p:sp>
      <p:sp>
        <p:nvSpPr>
          <p:cNvPr id="5" name="日付プレースホルダー 4">
            <a:extLst>
              <a:ext uri="{FF2B5EF4-FFF2-40B4-BE49-F238E27FC236}">
                <a16:creationId xmlns="" xmlns:a16="http://schemas.microsoft.com/office/drawing/2014/main" id="{B9ACF605-BB11-4E57-A1F2-7A96F69F9182}"/>
              </a:ext>
            </a:extLst>
          </p:cNvPr>
          <p:cNvSpPr>
            <a:spLocks noGrp="1"/>
          </p:cNvSpPr>
          <p:nvPr>
            <p:ph type="dt" sz="half" idx="10"/>
          </p:nvPr>
        </p:nvSpPr>
        <p:spPr/>
        <p:txBody>
          <a:bodyPr/>
          <a:lstStyle/>
          <a:p>
            <a:r>
              <a:rPr kumimoji="1" lang="en-US" altLang="ja-JP"/>
              <a:t>2017/12/16</a:t>
            </a:r>
            <a:endParaRPr kumimoji="1" lang="ja-JP" altLang="en-US"/>
          </a:p>
        </p:txBody>
      </p:sp>
      <p:sp>
        <p:nvSpPr>
          <p:cNvPr id="7" name="スライド番号プレースホルダー 6">
            <a:extLst>
              <a:ext uri="{FF2B5EF4-FFF2-40B4-BE49-F238E27FC236}">
                <a16:creationId xmlns="" xmlns:a16="http://schemas.microsoft.com/office/drawing/2014/main" id="{39D15FCB-A088-487F-A82A-CCC5E441B56C}"/>
              </a:ext>
            </a:extLst>
          </p:cNvPr>
          <p:cNvSpPr>
            <a:spLocks noGrp="1"/>
          </p:cNvSpPr>
          <p:nvPr>
            <p:ph type="sldNum" sz="quarter" idx="12"/>
          </p:nvPr>
        </p:nvSpPr>
        <p:spPr/>
        <p:txBody>
          <a:bodyPr/>
          <a:lstStyle/>
          <a:p>
            <a:fld id="{614497F5-5DE3-4238-892C-5C8A74B78644}" type="slidenum">
              <a:rPr kumimoji="1" lang="ja-JP" altLang="en-US" smtClean="0"/>
              <a:t>12</a:t>
            </a:fld>
            <a:endParaRPr kumimoji="1" lang="ja-JP" altLang="en-US"/>
          </a:p>
        </p:txBody>
      </p:sp>
      <p:sp>
        <p:nvSpPr>
          <p:cNvPr id="2" name="テキスト ボックス 1"/>
          <p:cNvSpPr txBox="1"/>
          <p:nvPr/>
        </p:nvSpPr>
        <p:spPr>
          <a:xfrm>
            <a:off x="7460365" y="6291634"/>
            <a:ext cx="4115229" cy="369332"/>
          </a:xfrm>
          <a:prstGeom prst="rect">
            <a:avLst/>
          </a:prstGeom>
          <a:noFill/>
        </p:spPr>
        <p:txBody>
          <a:bodyPr wrap="none" rtlCol="0">
            <a:spAutoFit/>
          </a:bodyPr>
          <a:lstStyle/>
          <a:p>
            <a:r>
              <a:rPr kumimoji="1" lang="ja-JP" altLang="en-US" dirty="0"/>
              <a:t>参考：清水・林・武市・山田（</a:t>
            </a:r>
            <a:r>
              <a:rPr kumimoji="1" lang="en-US" altLang="ja-JP" dirty="0"/>
              <a:t>1998</a:t>
            </a:r>
            <a:r>
              <a:rPr kumimoji="1" lang="ja-JP" altLang="en-US" dirty="0"/>
              <a:t>）</a:t>
            </a:r>
          </a:p>
        </p:txBody>
      </p:sp>
      <p:sp>
        <p:nvSpPr>
          <p:cNvPr id="10" name="正方形/長方形 9">
            <a:extLst>
              <a:ext uri="{FF2B5EF4-FFF2-40B4-BE49-F238E27FC236}">
                <a16:creationId xmlns="" xmlns:a16="http://schemas.microsoft.com/office/drawing/2014/main" id="{C1CB5D50-C34C-46AE-ACAF-FEEEC46A7850}"/>
              </a:ext>
            </a:extLst>
          </p:cNvPr>
          <p:cNvSpPr/>
          <p:nvPr/>
        </p:nvSpPr>
        <p:spPr>
          <a:xfrm>
            <a:off x="268941" y="2351220"/>
            <a:ext cx="11651876" cy="1036726"/>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pic>
        <p:nvPicPr>
          <p:cNvPr id="13" name="図 12" descr="画面の領域">
            <a:extLst>
              <a:ext uri="{FF2B5EF4-FFF2-40B4-BE49-F238E27FC236}">
                <a16:creationId xmlns="" xmlns:a16="http://schemas.microsoft.com/office/drawing/2014/main" id="{FCD309C4-E853-41C0-8E75-5863DC7FD1FA}"/>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16406" y="1301257"/>
            <a:ext cx="10515600" cy="5182591"/>
          </a:xfrm>
          <a:prstGeom prst="rect">
            <a:avLst/>
          </a:prstGeom>
        </p:spPr>
      </p:pic>
      <p:sp>
        <p:nvSpPr>
          <p:cNvPr id="15" name="テキスト ボックス 14">
            <a:extLst>
              <a:ext uri="{FF2B5EF4-FFF2-40B4-BE49-F238E27FC236}">
                <a16:creationId xmlns="" xmlns:a16="http://schemas.microsoft.com/office/drawing/2014/main" id="{006076B6-98D0-47BE-B8FD-8218BD63B132}"/>
              </a:ext>
            </a:extLst>
          </p:cNvPr>
          <p:cNvSpPr txBox="1"/>
          <p:nvPr/>
        </p:nvSpPr>
        <p:spPr>
          <a:xfrm>
            <a:off x="7246961" y="2947074"/>
            <a:ext cx="4786888" cy="369332"/>
          </a:xfrm>
          <a:prstGeom prst="rect">
            <a:avLst/>
          </a:prstGeom>
          <a:noFill/>
        </p:spPr>
        <p:txBody>
          <a:bodyPr wrap="none" rtlCol="0">
            <a:spAutoFit/>
          </a:bodyPr>
          <a:lstStyle/>
          <a:p>
            <a:r>
              <a:rPr lang="ja-JP" altLang="en-US" dirty="0"/>
              <a:t>（</a:t>
            </a:r>
            <a:r>
              <a:rPr lang="en-US" altLang="ja-JP" dirty="0"/>
              <a:t>AI</a:t>
            </a:r>
            <a:r>
              <a:rPr lang="ja-JP" altLang="en-US" dirty="0"/>
              <a:t>を搭載した企業アカウント⇔ユーザー）</a:t>
            </a:r>
            <a:endParaRPr kumimoji="1" lang="ja-JP" altLang="en-US" dirty="0"/>
          </a:p>
        </p:txBody>
      </p:sp>
      <p:sp>
        <p:nvSpPr>
          <p:cNvPr id="16" name="正方形/長方形 15">
            <a:extLst>
              <a:ext uri="{FF2B5EF4-FFF2-40B4-BE49-F238E27FC236}">
                <a16:creationId xmlns="" xmlns:a16="http://schemas.microsoft.com/office/drawing/2014/main" id="{8E52DD51-D7AB-48BC-8DD0-B4E37A3E6A12}"/>
              </a:ext>
            </a:extLst>
          </p:cNvPr>
          <p:cNvSpPr/>
          <p:nvPr/>
        </p:nvSpPr>
        <p:spPr>
          <a:xfrm>
            <a:off x="6592405" y="5000466"/>
            <a:ext cx="6096000" cy="369332"/>
          </a:xfrm>
          <a:prstGeom prst="rect">
            <a:avLst/>
          </a:prstGeom>
        </p:spPr>
        <p:txBody>
          <a:bodyPr>
            <a:spAutoFit/>
          </a:bodyPr>
          <a:lstStyle/>
          <a:p>
            <a:r>
              <a:rPr lang="ja-JP" altLang="en-US" dirty="0"/>
              <a:t>（</a:t>
            </a:r>
            <a:r>
              <a:rPr lang="en-US" altLang="ja-JP" dirty="0"/>
              <a:t> AI</a:t>
            </a:r>
            <a:r>
              <a:rPr lang="ja-JP" altLang="en-US" dirty="0"/>
              <a:t>を搭載していない企業アカウント⇔ユーザー）</a:t>
            </a:r>
            <a:endParaRPr lang="en-US" altLang="ja-JP" sz="1400" dirty="0"/>
          </a:p>
        </p:txBody>
      </p:sp>
    </p:spTree>
    <p:extLst>
      <p:ext uri="{BB962C8B-B14F-4D97-AF65-F5344CB8AC3E}">
        <p14:creationId xmlns:p14="http://schemas.microsoft.com/office/powerpoint/2010/main" val="1892003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75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75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75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animBg="1"/>
      <p:bldP spid="15" grpId="0"/>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吹き出し: 角を丸めた四角形 11">
            <a:extLst>
              <a:ext uri="{FF2B5EF4-FFF2-40B4-BE49-F238E27FC236}">
                <a16:creationId xmlns="" xmlns:a16="http://schemas.microsoft.com/office/drawing/2014/main" id="{7C7CF9C3-C7FA-4EEE-A0AB-6BCEDBE63343}"/>
              </a:ext>
            </a:extLst>
          </p:cNvPr>
          <p:cNvSpPr/>
          <p:nvPr/>
        </p:nvSpPr>
        <p:spPr>
          <a:xfrm>
            <a:off x="466408" y="1055056"/>
            <a:ext cx="11049001" cy="1516887"/>
          </a:xfrm>
          <a:prstGeom prst="wedgeRoundRectCallout">
            <a:avLst>
              <a:gd name="adj1" fmla="val 36937"/>
              <a:gd name="adj2" fmla="val 70685"/>
              <a:gd name="adj3" fmla="val 16667"/>
            </a:avLst>
          </a:prstGeom>
          <a:solidFill>
            <a:schemeClr val="accent6">
              <a:lumMod val="40000"/>
              <a:lumOff val="6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 xmlns:a16="http://schemas.microsoft.com/office/drawing/2014/main" id="{8F6AF13A-EFAC-48D7-93B4-632AAAD1DF1C}"/>
              </a:ext>
            </a:extLst>
          </p:cNvPr>
          <p:cNvSpPr>
            <a:spLocks noGrp="1"/>
          </p:cNvSpPr>
          <p:nvPr>
            <p:ph type="title"/>
          </p:nvPr>
        </p:nvSpPr>
        <p:spPr>
          <a:xfrm>
            <a:off x="0" y="-23935"/>
            <a:ext cx="12485990" cy="1325563"/>
          </a:xfrm>
        </p:spPr>
        <p:txBody>
          <a:bodyPr>
            <a:normAutofit/>
          </a:bodyPr>
          <a:lstStyle/>
          <a:p>
            <a:r>
              <a:rPr lang="ja-JP" altLang="en-US" sz="5400" dirty="0"/>
              <a:t>既存研究</a:t>
            </a:r>
            <a:r>
              <a:rPr kumimoji="1" lang="ja-JP" altLang="en-US" sz="5400" dirty="0"/>
              <a:t>②</a:t>
            </a:r>
            <a:endParaRPr kumimoji="1" lang="ja-JP" altLang="en-US" dirty="0"/>
          </a:p>
        </p:txBody>
      </p:sp>
      <p:sp>
        <p:nvSpPr>
          <p:cNvPr id="5" name="テキスト ボックス 4">
            <a:extLst>
              <a:ext uri="{FF2B5EF4-FFF2-40B4-BE49-F238E27FC236}">
                <a16:creationId xmlns="" xmlns:a16="http://schemas.microsoft.com/office/drawing/2014/main" id="{40D84596-49C2-4C01-AFC9-6933BCA06055}"/>
              </a:ext>
            </a:extLst>
          </p:cNvPr>
          <p:cNvSpPr txBox="1"/>
          <p:nvPr/>
        </p:nvSpPr>
        <p:spPr>
          <a:xfrm>
            <a:off x="719840" y="1245401"/>
            <a:ext cx="11280860" cy="1815882"/>
          </a:xfrm>
          <a:prstGeom prst="rect">
            <a:avLst/>
          </a:prstGeom>
          <a:noFill/>
        </p:spPr>
        <p:txBody>
          <a:bodyPr wrap="square" rtlCol="0">
            <a:spAutoFit/>
          </a:bodyPr>
          <a:lstStyle/>
          <a:p>
            <a:r>
              <a:rPr kumimoji="1" lang="ja-JP" altLang="en-US" sz="2800" dirty="0"/>
              <a:t>説得的コミュニケーションとは</a:t>
            </a:r>
            <a:r>
              <a:rPr kumimoji="1" lang="en-US" altLang="ja-JP" sz="2800" dirty="0"/>
              <a:t>…</a:t>
            </a:r>
            <a:endParaRPr kumimoji="1" lang="en-US" altLang="ja-JP" sz="2000" dirty="0"/>
          </a:p>
          <a:p>
            <a:r>
              <a:rPr kumimoji="1" lang="ja-JP" altLang="en-US" sz="2000" dirty="0"/>
              <a:t>　</a:t>
            </a:r>
            <a:r>
              <a:rPr kumimoji="1" lang="ja-JP" altLang="en-US" sz="2200" dirty="0"/>
              <a:t>納得させながら他者の態度や行動を特定の方向へと変化させることを意図した</a:t>
            </a:r>
            <a:endParaRPr kumimoji="1" lang="en-US" altLang="ja-JP" sz="2200" dirty="0"/>
          </a:p>
          <a:p>
            <a:r>
              <a:rPr kumimoji="1" lang="ja-JP" altLang="en-US" sz="2200" dirty="0"/>
              <a:t>　言語的コミュニケーション（深田　</a:t>
            </a:r>
            <a:r>
              <a:rPr kumimoji="1" lang="en-US" altLang="ja-JP" sz="2200" dirty="0"/>
              <a:t>1998</a:t>
            </a:r>
            <a:r>
              <a:rPr kumimoji="1" lang="ja-JP" altLang="en-US" sz="2200" dirty="0"/>
              <a:t>）</a:t>
            </a:r>
            <a:endParaRPr lang="en-US" altLang="ja-JP" sz="2200" dirty="0"/>
          </a:p>
          <a:p>
            <a:endParaRPr lang="en-US" altLang="ja-JP" sz="2200" dirty="0"/>
          </a:p>
          <a:p>
            <a:endParaRPr lang="en-US" altLang="ja-JP" dirty="0"/>
          </a:p>
        </p:txBody>
      </p:sp>
      <p:pic>
        <p:nvPicPr>
          <p:cNvPr id="7" name="図 6">
            <a:extLst>
              <a:ext uri="{FF2B5EF4-FFF2-40B4-BE49-F238E27FC236}">
                <a16:creationId xmlns="" xmlns:a16="http://schemas.microsoft.com/office/drawing/2014/main" id="{2E2E0AB5-77FF-40A6-B093-394E220324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9946998" y="2106424"/>
            <a:ext cx="1568411" cy="1700176"/>
          </a:xfrm>
          <a:prstGeom prst="rect">
            <a:avLst/>
          </a:prstGeom>
        </p:spPr>
      </p:pic>
      <p:pic>
        <p:nvPicPr>
          <p:cNvPr id="9" name="図 8">
            <a:extLst>
              <a:ext uri="{FF2B5EF4-FFF2-40B4-BE49-F238E27FC236}">
                <a16:creationId xmlns="" xmlns:a16="http://schemas.microsoft.com/office/drawing/2014/main" id="{083F3FA3-A735-46F2-A1BD-416048230B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42674" y="2094660"/>
            <a:ext cx="1700176" cy="1700176"/>
          </a:xfrm>
          <a:prstGeom prst="rect">
            <a:avLst/>
          </a:prstGeom>
        </p:spPr>
      </p:pic>
      <p:sp>
        <p:nvSpPr>
          <p:cNvPr id="8" name="日付プレースホルダー 7">
            <a:extLst>
              <a:ext uri="{FF2B5EF4-FFF2-40B4-BE49-F238E27FC236}">
                <a16:creationId xmlns="" xmlns:a16="http://schemas.microsoft.com/office/drawing/2014/main" id="{FCC638DA-3C2C-4754-B4B4-1DB99773C9DB}"/>
              </a:ext>
            </a:extLst>
          </p:cNvPr>
          <p:cNvSpPr>
            <a:spLocks noGrp="1"/>
          </p:cNvSpPr>
          <p:nvPr>
            <p:ph type="dt" sz="half" idx="10"/>
          </p:nvPr>
        </p:nvSpPr>
        <p:spPr/>
        <p:txBody>
          <a:bodyPr/>
          <a:lstStyle/>
          <a:p>
            <a:r>
              <a:rPr kumimoji="1" lang="en-US" altLang="ja-JP"/>
              <a:t>2017/12/16</a:t>
            </a:r>
            <a:endParaRPr kumimoji="1" lang="ja-JP" altLang="en-US"/>
          </a:p>
        </p:txBody>
      </p:sp>
      <p:sp>
        <p:nvSpPr>
          <p:cNvPr id="10" name="スライド番号プレースホルダー 9">
            <a:extLst>
              <a:ext uri="{FF2B5EF4-FFF2-40B4-BE49-F238E27FC236}">
                <a16:creationId xmlns="" xmlns:a16="http://schemas.microsoft.com/office/drawing/2014/main" id="{B0DE856D-DC73-4BB9-AB2A-BB596C6E8318}"/>
              </a:ext>
            </a:extLst>
          </p:cNvPr>
          <p:cNvSpPr>
            <a:spLocks noGrp="1"/>
          </p:cNvSpPr>
          <p:nvPr>
            <p:ph type="sldNum" sz="quarter" idx="12"/>
          </p:nvPr>
        </p:nvSpPr>
        <p:spPr/>
        <p:txBody>
          <a:bodyPr/>
          <a:lstStyle/>
          <a:p>
            <a:fld id="{614497F5-5DE3-4238-892C-5C8A74B78644}" type="slidenum">
              <a:rPr kumimoji="1" lang="ja-JP" altLang="en-US" smtClean="0"/>
              <a:t>13</a:t>
            </a:fld>
            <a:endParaRPr kumimoji="1" lang="ja-JP" altLang="en-US"/>
          </a:p>
        </p:txBody>
      </p:sp>
      <p:graphicFrame>
        <p:nvGraphicFramePr>
          <p:cNvPr id="11" name="表 10">
            <a:extLst>
              <a:ext uri="{FF2B5EF4-FFF2-40B4-BE49-F238E27FC236}">
                <a16:creationId xmlns="" xmlns:a16="http://schemas.microsoft.com/office/drawing/2014/main" id="{E948F876-5BE0-45C9-A13A-649352A6699A}"/>
              </a:ext>
            </a:extLst>
          </p:cNvPr>
          <p:cNvGraphicFramePr>
            <a:graphicFrameLocks noGrp="1"/>
          </p:cNvGraphicFramePr>
          <p:nvPr>
            <p:extLst>
              <p:ext uri="{D42A27DB-BD31-4B8C-83A1-F6EECF244321}">
                <p14:modId xmlns:p14="http://schemas.microsoft.com/office/powerpoint/2010/main" val="3642062690"/>
              </p:ext>
            </p:extLst>
          </p:nvPr>
        </p:nvGraphicFramePr>
        <p:xfrm>
          <a:off x="454891" y="3630304"/>
          <a:ext cx="11404599" cy="2737899"/>
        </p:xfrm>
        <a:graphic>
          <a:graphicData uri="http://schemas.openxmlformats.org/drawingml/2006/table">
            <a:tbl>
              <a:tblPr>
                <a:tableStyleId>{C4B1156A-380E-4F78-BDF5-A606A8083BF9}</a:tableStyleId>
              </a:tblPr>
              <a:tblGrid>
                <a:gridCol w="3002539">
                  <a:extLst>
                    <a:ext uri="{9D8B030D-6E8A-4147-A177-3AD203B41FA5}">
                      <a16:colId xmlns="" xmlns:a16="http://schemas.microsoft.com/office/drawing/2014/main" val="1758671092"/>
                    </a:ext>
                  </a:extLst>
                </a:gridCol>
                <a:gridCol w="8402060">
                  <a:extLst>
                    <a:ext uri="{9D8B030D-6E8A-4147-A177-3AD203B41FA5}">
                      <a16:colId xmlns="" xmlns:a16="http://schemas.microsoft.com/office/drawing/2014/main" val="461877232"/>
                    </a:ext>
                  </a:extLst>
                </a:gridCol>
              </a:tblGrid>
              <a:tr h="447996">
                <a:tc>
                  <a:txBody>
                    <a:bodyPr/>
                    <a:lstStyle/>
                    <a:p>
                      <a:pPr algn="ctr" fontAlgn="ctr"/>
                      <a:r>
                        <a:rPr lang="ja-JP" altLang="en-US" sz="2800" u="none" strike="noStrike" dirty="0">
                          <a:effectLst/>
                        </a:rPr>
                        <a:t>要因</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800" u="none" strike="noStrike" dirty="0">
                          <a:effectLst/>
                        </a:rPr>
                        <a:t>概要</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195458390"/>
                  </a:ext>
                </a:extLst>
              </a:tr>
              <a:tr h="763301">
                <a:tc>
                  <a:txBody>
                    <a:bodyPr/>
                    <a:lstStyle/>
                    <a:p>
                      <a:pPr algn="ctr" fontAlgn="ctr"/>
                      <a:r>
                        <a:rPr lang="ja-JP" altLang="en-US" sz="2800" u="none" strike="noStrike" dirty="0">
                          <a:effectLst/>
                        </a:rPr>
                        <a:t>送り手の要因</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同一のメッセージで同一の受け手を説得する場合でも送り手が誰であるかによってその効果が異なる</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525380607"/>
                  </a:ext>
                </a:extLst>
              </a:tr>
              <a:tr h="763301">
                <a:tc>
                  <a:txBody>
                    <a:bodyPr/>
                    <a:lstStyle/>
                    <a:p>
                      <a:pPr algn="ctr" fontAlgn="ctr"/>
                      <a:r>
                        <a:rPr lang="ja-JP" altLang="en-US" sz="2800" u="none" strike="noStrike" dirty="0">
                          <a:effectLst/>
                        </a:rPr>
                        <a:t>メッセージの要因</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同一内容のメッセージのであっても、その構成方法や</a:t>
                      </a:r>
                      <a:endParaRPr lang="en-US" altLang="ja-JP" sz="2400" u="none" strike="noStrike" dirty="0">
                        <a:effectLst/>
                      </a:endParaRPr>
                    </a:p>
                    <a:p>
                      <a:pPr algn="ctr" fontAlgn="ctr"/>
                      <a:r>
                        <a:rPr lang="ja-JP" altLang="en-US" sz="2400" u="none" strike="noStrike" dirty="0">
                          <a:effectLst/>
                        </a:rPr>
                        <a:t>メッセージ呈示方法が異なれば、効果が異なる</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204088301"/>
                  </a:ext>
                </a:extLst>
              </a:tr>
              <a:tr h="763301">
                <a:tc>
                  <a:txBody>
                    <a:bodyPr/>
                    <a:lstStyle/>
                    <a:p>
                      <a:pPr algn="ctr" fontAlgn="ctr"/>
                      <a:r>
                        <a:rPr lang="ja-JP" altLang="en-US" sz="2800" u="none" strike="noStrike" dirty="0">
                          <a:effectLst/>
                        </a:rPr>
                        <a:t>受け手の要因</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同一の送り手が同一のメッセージで説得する場合でも受け手が誰であるかによってその効果が異なる</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3734773180"/>
                  </a:ext>
                </a:extLst>
              </a:tr>
            </a:tbl>
          </a:graphicData>
        </a:graphic>
      </p:graphicFrame>
      <p:sp>
        <p:nvSpPr>
          <p:cNvPr id="3" name="正方形/長方形 2">
            <a:extLst>
              <a:ext uri="{FF2B5EF4-FFF2-40B4-BE49-F238E27FC236}">
                <a16:creationId xmlns="" xmlns:a16="http://schemas.microsoft.com/office/drawing/2014/main" id="{DD0AE4C2-FA89-4276-ADD9-BBDF65DFCF57}"/>
              </a:ext>
            </a:extLst>
          </p:cNvPr>
          <p:cNvSpPr/>
          <p:nvPr/>
        </p:nvSpPr>
        <p:spPr>
          <a:xfrm>
            <a:off x="304217" y="3016920"/>
            <a:ext cx="7674041" cy="523220"/>
          </a:xfrm>
          <a:prstGeom prst="rect">
            <a:avLst/>
          </a:prstGeom>
        </p:spPr>
        <p:txBody>
          <a:bodyPr wrap="square">
            <a:spAutoFit/>
          </a:bodyPr>
          <a:lstStyle/>
          <a:p>
            <a:r>
              <a:rPr lang="ja-JP" altLang="en-US" sz="2800" dirty="0">
                <a:latin typeface="+mj-ea"/>
              </a:rPr>
              <a:t>説得的コミュニケーション効果の基本決定要因</a:t>
            </a:r>
            <a:endParaRPr lang="ja-JP" altLang="en-US" sz="2800" dirty="0"/>
          </a:p>
        </p:txBody>
      </p:sp>
    </p:spTree>
    <p:extLst>
      <p:ext uri="{BB962C8B-B14F-4D97-AF65-F5344CB8AC3E}">
        <p14:creationId xmlns:p14="http://schemas.microsoft.com/office/powerpoint/2010/main" val="4010509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46508394-8C75-4B52-9807-CDC955E955C8}"/>
              </a:ext>
            </a:extLst>
          </p:cNvPr>
          <p:cNvSpPr>
            <a:spLocks noGrp="1"/>
          </p:cNvSpPr>
          <p:nvPr>
            <p:ph type="title"/>
          </p:nvPr>
        </p:nvSpPr>
        <p:spPr>
          <a:xfrm>
            <a:off x="51548" y="65160"/>
            <a:ext cx="10515600" cy="1325563"/>
          </a:xfrm>
        </p:spPr>
        <p:txBody>
          <a:bodyPr>
            <a:normAutofit/>
          </a:bodyPr>
          <a:lstStyle/>
          <a:p>
            <a:r>
              <a:rPr kumimoji="1" lang="ja-JP" altLang="en-US" sz="5400" dirty="0"/>
              <a:t>送り</a:t>
            </a:r>
            <a:r>
              <a:rPr lang="ja-JP" altLang="en-US" sz="5400" dirty="0"/>
              <a:t>手</a:t>
            </a:r>
            <a:r>
              <a:rPr kumimoji="1" lang="ja-JP" altLang="en-US" sz="5400" dirty="0"/>
              <a:t>の要因</a:t>
            </a:r>
          </a:p>
        </p:txBody>
      </p:sp>
      <p:sp>
        <p:nvSpPr>
          <p:cNvPr id="5" name="テキスト ボックス 4">
            <a:extLst>
              <a:ext uri="{FF2B5EF4-FFF2-40B4-BE49-F238E27FC236}">
                <a16:creationId xmlns="" xmlns:a16="http://schemas.microsoft.com/office/drawing/2014/main" id="{327A954D-D54A-459E-85D8-1A023AF9B474}"/>
              </a:ext>
            </a:extLst>
          </p:cNvPr>
          <p:cNvSpPr txBox="1"/>
          <p:nvPr/>
        </p:nvSpPr>
        <p:spPr>
          <a:xfrm>
            <a:off x="-62753" y="1571491"/>
            <a:ext cx="11591364" cy="3170099"/>
          </a:xfrm>
          <a:prstGeom prst="rect">
            <a:avLst/>
          </a:prstGeom>
          <a:noFill/>
        </p:spPr>
        <p:txBody>
          <a:bodyPr wrap="square" rtlCol="0">
            <a:spAutoFit/>
          </a:bodyPr>
          <a:lstStyle/>
          <a:p>
            <a:r>
              <a:rPr lang="ja-JP" altLang="en-US" sz="2400" dirty="0"/>
              <a:t>        </a:t>
            </a:r>
            <a:r>
              <a:rPr kumimoji="1" lang="ja-JP" altLang="en-US" sz="2400" dirty="0"/>
              <a:t>同一のメッセージを使用してある特定の受け手を説得する場合、</a:t>
            </a:r>
            <a:endParaRPr kumimoji="1" lang="en-US" altLang="ja-JP" sz="2400" dirty="0"/>
          </a:p>
          <a:p>
            <a:endParaRPr kumimoji="1" lang="en-US" altLang="ja-JP" sz="2400" dirty="0"/>
          </a:p>
          <a:p>
            <a:r>
              <a:rPr lang="ja-JP" altLang="en-US" sz="2800" dirty="0"/>
              <a:t>　　　 </a:t>
            </a:r>
            <a:r>
              <a:rPr lang="ja-JP" altLang="en-US" sz="2800" b="1" dirty="0"/>
              <a:t>信憑性</a:t>
            </a:r>
            <a:r>
              <a:rPr lang="ja-JP" altLang="en-US" sz="2400" dirty="0"/>
              <a:t>の高い送り手の方が</a:t>
            </a:r>
            <a:r>
              <a:rPr lang="ja-JP" altLang="en-US" sz="2800" dirty="0"/>
              <a:t>信憑性</a:t>
            </a:r>
            <a:r>
              <a:rPr lang="ja-JP" altLang="en-US" sz="2400" dirty="0"/>
              <a:t>の低い送り手よりも</a:t>
            </a:r>
            <a:endParaRPr lang="en-US" altLang="ja-JP" sz="2400" dirty="0"/>
          </a:p>
          <a:p>
            <a:r>
              <a:rPr lang="ja-JP" altLang="en-US" sz="2400" dirty="0"/>
              <a:t>　　　   大きい説得効果を生じさせる</a:t>
            </a:r>
            <a:endParaRPr lang="en-US" altLang="ja-JP" sz="2400" dirty="0"/>
          </a:p>
          <a:p>
            <a:endParaRPr lang="en-US" altLang="ja-JP" sz="2400" dirty="0"/>
          </a:p>
          <a:p>
            <a:r>
              <a:rPr kumimoji="1" lang="ja-JP" altLang="en-US" sz="2800" dirty="0"/>
              <a:t>　　     </a:t>
            </a:r>
            <a:r>
              <a:rPr kumimoji="1" lang="ja-JP" altLang="en-US" sz="2800" b="1" dirty="0"/>
              <a:t>魅力</a:t>
            </a:r>
            <a:r>
              <a:rPr kumimoji="1" lang="ja-JP" altLang="en-US" sz="2400" dirty="0"/>
              <a:t>の高い送り手の方が</a:t>
            </a:r>
            <a:r>
              <a:rPr kumimoji="1" lang="ja-JP" altLang="en-US" sz="2800" dirty="0"/>
              <a:t>魅力</a:t>
            </a:r>
            <a:r>
              <a:rPr kumimoji="1" lang="ja-JP" altLang="en-US" sz="2400" dirty="0"/>
              <a:t>の低い送り手よりも</a:t>
            </a:r>
            <a:endParaRPr kumimoji="1" lang="en-US" altLang="ja-JP" sz="2400" dirty="0"/>
          </a:p>
          <a:p>
            <a:r>
              <a:rPr kumimoji="1" lang="ja-JP" altLang="en-US" sz="2400" dirty="0"/>
              <a:t>　　       大きい説得効果を生じさせる</a:t>
            </a:r>
            <a:endParaRPr lang="en-US" altLang="ja-JP" sz="2400" dirty="0"/>
          </a:p>
          <a:p>
            <a:r>
              <a:rPr lang="ja-JP" altLang="en-US" sz="2400" dirty="0"/>
              <a:t>　　　　　　　　　　　　　　　          　　　　 </a:t>
            </a:r>
            <a:r>
              <a:rPr lang="ja-JP" altLang="en-US" dirty="0"/>
              <a:t>参考：深田（</a:t>
            </a:r>
            <a:r>
              <a:rPr lang="en-US" altLang="ja-JP" dirty="0"/>
              <a:t>1998</a:t>
            </a:r>
            <a:r>
              <a:rPr lang="ja-JP" altLang="en-US" dirty="0"/>
              <a:t>）</a:t>
            </a:r>
            <a:endParaRPr kumimoji="1" lang="ja-JP" altLang="en-US" dirty="0"/>
          </a:p>
        </p:txBody>
      </p:sp>
      <p:sp>
        <p:nvSpPr>
          <p:cNvPr id="6" name="四角形: 角を丸くする 5">
            <a:extLst>
              <a:ext uri="{FF2B5EF4-FFF2-40B4-BE49-F238E27FC236}">
                <a16:creationId xmlns="" xmlns:a16="http://schemas.microsoft.com/office/drawing/2014/main" id="{A1327B59-A01F-4101-B808-A62ED40D28EB}"/>
              </a:ext>
            </a:extLst>
          </p:cNvPr>
          <p:cNvSpPr/>
          <p:nvPr/>
        </p:nvSpPr>
        <p:spPr>
          <a:xfrm>
            <a:off x="624674" y="5175141"/>
            <a:ext cx="9205134" cy="1038153"/>
          </a:xfrm>
          <a:prstGeom prst="roundRect">
            <a:avLst/>
          </a:prstGeom>
          <a:solidFill>
            <a:srgbClr val="A8E4FA">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 xmlns:a16="http://schemas.microsoft.com/office/drawing/2014/main" id="{BC686385-F2A1-4CCD-8E80-893E78C152F5}"/>
              </a:ext>
            </a:extLst>
          </p:cNvPr>
          <p:cNvSpPr txBox="1"/>
          <p:nvPr/>
        </p:nvSpPr>
        <p:spPr>
          <a:xfrm>
            <a:off x="1020239" y="5401829"/>
            <a:ext cx="8352370" cy="584775"/>
          </a:xfrm>
          <a:prstGeom prst="rect">
            <a:avLst/>
          </a:prstGeom>
          <a:noFill/>
        </p:spPr>
        <p:txBody>
          <a:bodyPr wrap="square" rtlCol="0">
            <a:spAutoFit/>
          </a:bodyPr>
          <a:lstStyle/>
          <a:p>
            <a:pPr lvl="0">
              <a:defRPr/>
            </a:pPr>
            <a:r>
              <a:rPr lang="ja-JP" altLang="en-US" sz="2400" b="1" dirty="0"/>
              <a:t>説得を成功させる</a:t>
            </a:r>
            <a:r>
              <a:rPr kumimoji="1" lang="ja-JP" altLang="en-US" sz="2400" b="1" dirty="0"/>
              <a:t>送り手には</a:t>
            </a:r>
            <a:r>
              <a:rPr lang="ja-JP" altLang="en-US" sz="3200" b="1" dirty="0">
                <a:solidFill>
                  <a:srgbClr val="C00000"/>
                </a:solidFill>
              </a:rPr>
              <a:t>信憑性</a:t>
            </a:r>
            <a:r>
              <a:rPr lang="ja-JP" altLang="en-US" sz="2400" b="1" dirty="0">
                <a:solidFill>
                  <a:prstClr val="black"/>
                </a:solidFill>
              </a:rPr>
              <a:t>と</a:t>
            </a:r>
            <a:r>
              <a:rPr lang="ja-JP" altLang="en-US" sz="3200" b="1" dirty="0">
                <a:solidFill>
                  <a:srgbClr val="C00000"/>
                </a:solidFill>
              </a:rPr>
              <a:t>魅力</a:t>
            </a:r>
            <a:r>
              <a:rPr lang="ja-JP" altLang="en-US" sz="2400" b="1" dirty="0">
                <a:solidFill>
                  <a:prstClr val="black"/>
                </a:solidFill>
              </a:rPr>
              <a:t>が必要である。</a:t>
            </a:r>
            <a:endParaRPr lang="ja-JP" altLang="en-US" sz="2000" b="1" dirty="0">
              <a:solidFill>
                <a:prstClr val="black"/>
              </a:solidFill>
            </a:endParaRPr>
          </a:p>
        </p:txBody>
      </p:sp>
      <p:sp>
        <p:nvSpPr>
          <p:cNvPr id="8" name="日付プレースホルダー 7">
            <a:extLst>
              <a:ext uri="{FF2B5EF4-FFF2-40B4-BE49-F238E27FC236}">
                <a16:creationId xmlns="" xmlns:a16="http://schemas.microsoft.com/office/drawing/2014/main" id="{42076892-6E8B-4CF7-ACA1-117A28B9769B}"/>
              </a:ext>
            </a:extLst>
          </p:cNvPr>
          <p:cNvSpPr>
            <a:spLocks noGrp="1"/>
          </p:cNvSpPr>
          <p:nvPr>
            <p:ph type="dt" sz="half" idx="10"/>
          </p:nvPr>
        </p:nvSpPr>
        <p:spPr/>
        <p:txBody>
          <a:bodyPr/>
          <a:lstStyle/>
          <a:p>
            <a:r>
              <a:rPr kumimoji="1" lang="en-US" altLang="ja-JP"/>
              <a:t>2017/12/16</a:t>
            </a:r>
            <a:endParaRPr kumimoji="1" lang="ja-JP" altLang="en-US"/>
          </a:p>
        </p:txBody>
      </p:sp>
      <p:sp>
        <p:nvSpPr>
          <p:cNvPr id="9" name="スライド番号プレースホルダー 8">
            <a:extLst>
              <a:ext uri="{FF2B5EF4-FFF2-40B4-BE49-F238E27FC236}">
                <a16:creationId xmlns="" xmlns:a16="http://schemas.microsoft.com/office/drawing/2014/main" id="{775F4B80-7484-408D-8A01-63D626CA795C}"/>
              </a:ext>
            </a:extLst>
          </p:cNvPr>
          <p:cNvSpPr>
            <a:spLocks noGrp="1"/>
          </p:cNvSpPr>
          <p:nvPr>
            <p:ph type="sldNum" sz="quarter" idx="12"/>
          </p:nvPr>
        </p:nvSpPr>
        <p:spPr/>
        <p:txBody>
          <a:bodyPr/>
          <a:lstStyle/>
          <a:p>
            <a:fld id="{614497F5-5DE3-4238-892C-5C8A74B78644}" type="slidenum">
              <a:rPr kumimoji="1" lang="ja-JP" altLang="en-US" smtClean="0"/>
              <a:t>14</a:t>
            </a:fld>
            <a:endParaRPr kumimoji="1" lang="ja-JP" altLang="en-US"/>
          </a:p>
        </p:txBody>
      </p:sp>
      <p:pic>
        <p:nvPicPr>
          <p:cNvPr id="12" name="図 11">
            <a:extLst>
              <a:ext uri="{FF2B5EF4-FFF2-40B4-BE49-F238E27FC236}">
                <a16:creationId xmlns="" xmlns:a16="http://schemas.microsoft.com/office/drawing/2014/main" id="{ECE9BEE2-22E3-4A43-811C-8C7598BB4EB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91106" y="4038583"/>
            <a:ext cx="2552083" cy="1636523"/>
          </a:xfrm>
          <a:prstGeom prst="rect">
            <a:avLst/>
          </a:prstGeom>
        </p:spPr>
      </p:pic>
      <p:pic>
        <p:nvPicPr>
          <p:cNvPr id="13" name="図 12">
            <a:extLst>
              <a:ext uri="{FF2B5EF4-FFF2-40B4-BE49-F238E27FC236}">
                <a16:creationId xmlns="" xmlns:a16="http://schemas.microsoft.com/office/drawing/2014/main" id="{8349B619-DFF1-4057-BCB4-C6207EDF41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03802" y="4718381"/>
            <a:ext cx="2511450" cy="2037414"/>
          </a:xfrm>
          <a:prstGeom prst="rect">
            <a:avLst/>
          </a:prstGeom>
        </p:spPr>
      </p:pic>
    </p:spTree>
    <p:extLst>
      <p:ext uri="{BB962C8B-B14F-4D97-AF65-F5344CB8AC3E}">
        <p14:creationId xmlns:p14="http://schemas.microsoft.com/office/powerpoint/2010/main" val="2964315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角丸四角形 3">
            <a:extLst>
              <a:ext uri="{FF2B5EF4-FFF2-40B4-BE49-F238E27FC236}">
                <a16:creationId xmlns="" xmlns:a16="http://schemas.microsoft.com/office/drawing/2014/main" id="{19B68589-440C-470B-B0D8-607D93523E2A}"/>
              </a:ext>
            </a:extLst>
          </p:cNvPr>
          <p:cNvSpPr/>
          <p:nvPr/>
        </p:nvSpPr>
        <p:spPr>
          <a:xfrm>
            <a:off x="555135" y="1622763"/>
            <a:ext cx="10985693" cy="2173006"/>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 xmlns:a16="http://schemas.microsoft.com/office/drawing/2014/main" id="{B1E29966-B0D7-40F2-B858-DA9678896B36}"/>
              </a:ext>
            </a:extLst>
          </p:cNvPr>
          <p:cNvSpPr>
            <a:spLocks noGrp="1"/>
          </p:cNvSpPr>
          <p:nvPr>
            <p:ph type="title"/>
          </p:nvPr>
        </p:nvSpPr>
        <p:spPr>
          <a:xfrm>
            <a:off x="0" y="102205"/>
            <a:ext cx="10515600" cy="1325563"/>
          </a:xfrm>
        </p:spPr>
        <p:txBody>
          <a:bodyPr>
            <a:normAutofit/>
          </a:bodyPr>
          <a:lstStyle/>
          <a:p>
            <a:r>
              <a:rPr kumimoji="1" lang="ja-JP" altLang="en-US" sz="5400" dirty="0"/>
              <a:t>研究目的</a:t>
            </a:r>
          </a:p>
        </p:txBody>
      </p:sp>
      <p:sp>
        <p:nvSpPr>
          <p:cNvPr id="6" name="テキスト ボックス 5">
            <a:extLst>
              <a:ext uri="{FF2B5EF4-FFF2-40B4-BE49-F238E27FC236}">
                <a16:creationId xmlns="" xmlns:a16="http://schemas.microsoft.com/office/drawing/2014/main" id="{9401EB82-E321-460F-B77F-11F6EF2B7E27}"/>
              </a:ext>
            </a:extLst>
          </p:cNvPr>
          <p:cNvSpPr txBox="1"/>
          <p:nvPr/>
        </p:nvSpPr>
        <p:spPr>
          <a:xfrm>
            <a:off x="596579" y="1945165"/>
            <a:ext cx="10705827" cy="1938992"/>
          </a:xfrm>
          <a:prstGeom prst="rect">
            <a:avLst/>
          </a:prstGeom>
          <a:noFill/>
        </p:spPr>
        <p:txBody>
          <a:bodyPr wrap="square" rtlCol="0">
            <a:spAutoFit/>
          </a:bodyPr>
          <a:lstStyle/>
          <a:p>
            <a:pPr algn="ctr"/>
            <a:r>
              <a:rPr lang="en-US" altLang="ja-JP" sz="3200" dirty="0"/>
              <a:t>LINE</a:t>
            </a:r>
            <a:r>
              <a:rPr lang="ja-JP" altLang="en-US" sz="3200" dirty="0"/>
              <a:t>の特性である</a:t>
            </a:r>
            <a:r>
              <a:rPr lang="en-US" altLang="ja-JP" sz="3200" dirty="0"/>
              <a:t>AI</a:t>
            </a:r>
            <a:r>
              <a:rPr lang="ja-JP" altLang="en-US" sz="3200" dirty="0"/>
              <a:t>を活かして</a:t>
            </a:r>
            <a:endParaRPr lang="en-US" altLang="ja-JP" sz="3200" dirty="0"/>
          </a:p>
          <a:p>
            <a:pPr algn="ctr"/>
            <a:r>
              <a:rPr lang="ja-JP" altLang="en-US" sz="3200" dirty="0"/>
              <a:t>より効果的な</a:t>
            </a:r>
            <a:r>
              <a:rPr lang="en-US" altLang="ja-JP" sz="3200" dirty="0"/>
              <a:t>LINE</a:t>
            </a:r>
            <a:r>
              <a:rPr lang="ja-JP" altLang="en-US" sz="3200" dirty="0"/>
              <a:t>ユーザーとのコミュニケーション方法</a:t>
            </a:r>
            <a:endParaRPr lang="en-US" altLang="ja-JP" sz="3200" dirty="0"/>
          </a:p>
          <a:p>
            <a:pPr algn="ctr"/>
            <a:r>
              <a:rPr lang="ja-JP" altLang="en-US" sz="3200" dirty="0"/>
              <a:t>を明らかにする</a:t>
            </a:r>
            <a:endParaRPr lang="en-US" altLang="ja-JP" sz="3200" dirty="0"/>
          </a:p>
          <a:p>
            <a:endParaRPr lang="en-US" altLang="ja-JP" sz="2400" dirty="0"/>
          </a:p>
        </p:txBody>
      </p:sp>
      <p:pic>
        <p:nvPicPr>
          <p:cNvPr id="9" name="図 8">
            <a:extLst>
              <a:ext uri="{FF2B5EF4-FFF2-40B4-BE49-F238E27FC236}">
                <a16:creationId xmlns="" xmlns:a16="http://schemas.microsoft.com/office/drawing/2014/main" id="{FE0326F0-E3AC-4B81-8FE3-2BFCF65D7C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21384" y="4523015"/>
            <a:ext cx="1426708" cy="1754775"/>
          </a:xfrm>
          <a:prstGeom prst="rect">
            <a:avLst/>
          </a:prstGeom>
        </p:spPr>
      </p:pic>
      <p:pic>
        <p:nvPicPr>
          <p:cNvPr id="11" name="図 10">
            <a:extLst>
              <a:ext uri="{FF2B5EF4-FFF2-40B4-BE49-F238E27FC236}">
                <a16:creationId xmlns="" xmlns:a16="http://schemas.microsoft.com/office/drawing/2014/main" id="{DCFFD5D7-FF1E-4FDC-80A2-5406ED141F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407654" y="4487598"/>
            <a:ext cx="1552563" cy="1814684"/>
          </a:xfrm>
          <a:prstGeom prst="rect">
            <a:avLst/>
          </a:prstGeom>
        </p:spPr>
      </p:pic>
      <p:pic>
        <p:nvPicPr>
          <p:cNvPr id="13" name="図 12">
            <a:extLst>
              <a:ext uri="{FF2B5EF4-FFF2-40B4-BE49-F238E27FC236}">
                <a16:creationId xmlns="" xmlns:a16="http://schemas.microsoft.com/office/drawing/2014/main" id="{25F420EF-ECBA-4651-8B14-E242C702179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428632">
            <a:off x="10830581" y="5009171"/>
            <a:ext cx="1229296" cy="1229296"/>
          </a:xfrm>
          <a:prstGeom prst="rect">
            <a:avLst/>
          </a:prstGeom>
        </p:spPr>
      </p:pic>
      <p:pic>
        <p:nvPicPr>
          <p:cNvPr id="15" name="図 14">
            <a:extLst>
              <a:ext uri="{FF2B5EF4-FFF2-40B4-BE49-F238E27FC236}">
                <a16:creationId xmlns="" xmlns:a16="http://schemas.microsoft.com/office/drawing/2014/main" id="{13ADDE8A-B76A-4E8C-A4B0-467DD242D2BE}"/>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GlowDiffused/>
                    </a14:imgEffect>
                    <a14:imgEffect>
                      <a14:saturation sat="33000"/>
                    </a14:imgEffect>
                  </a14:imgLayer>
                </a14:imgProps>
              </a:ext>
              <a:ext uri="{28A0092B-C50C-407E-A947-70E740481C1C}">
                <a14:useLocalDpi xmlns:a14="http://schemas.microsoft.com/office/drawing/2010/main" val="0"/>
              </a:ext>
            </a:extLst>
          </a:blip>
          <a:srcRect l="1" r="4033"/>
          <a:stretch/>
        </p:blipFill>
        <p:spPr>
          <a:xfrm>
            <a:off x="2327118" y="4020710"/>
            <a:ext cx="2704210" cy="2268982"/>
          </a:xfrm>
          <a:prstGeom prst="rect">
            <a:avLst/>
          </a:prstGeom>
        </p:spPr>
      </p:pic>
      <p:pic>
        <p:nvPicPr>
          <p:cNvPr id="16" name="図 15">
            <a:extLst>
              <a:ext uri="{FF2B5EF4-FFF2-40B4-BE49-F238E27FC236}">
                <a16:creationId xmlns="" xmlns:a16="http://schemas.microsoft.com/office/drawing/2014/main" id="{1CA175FD-AFA5-47EA-B459-FE355D496B2A}"/>
              </a:ext>
            </a:extLst>
          </p:cNvPr>
          <p:cNvPicPr>
            <a:picLocks noChangeAspect="1"/>
          </p:cNvPicPr>
          <p:nvPr/>
        </p:nvPicPr>
        <p:blipFill rotWithShape="1">
          <a:blip r:embed="rId5">
            <a:extLst>
              <a:ext uri="{BEBA8EAE-BF5A-486C-A8C5-ECC9F3942E4B}">
                <a14:imgProps xmlns:a14="http://schemas.microsoft.com/office/drawing/2010/main">
                  <a14:imgLayer r:embed="rId6">
                    <a14:imgEffect>
                      <a14:artisticGlowDiffused/>
                    </a14:imgEffect>
                    <a14:imgEffect>
                      <a14:saturation sat="33000"/>
                    </a14:imgEffect>
                  </a14:imgLayer>
                </a14:imgProps>
              </a:ext>
              <a:ext uri="{28A0092B-C50C-407E-A947-70E740481C1C}">
                <a14:useLocalDpi xmlns:a14="http://schemas.microsoft.com/office/drawing/2010/main" val="0"/>
              </a:ext>
            </a:extLst>
          </a:blip>
          <a:srcRect l="1" r="4033"/>
          <a:stretch/>
        </p:blipFill>
        <p:spPr>
          <a:xfrm>
            <a:off x="4942016" y="4020710"/>
            <a:ext cx="2704210" cy="2281572"/>
          </a:xfrm>
          <a:prstGeom prst="rect">
            <a:avLst/>
          </a:prstGeom>
        </p:spPr>
      </p:pic>
      <p:pic>
        <p:nvPicPr>
          <p:cNvPr id="17" name="図 16">
            <a:extLst>
              <a:ext uri="{FF2B5EF4-FFF2-40B4-BE49-F238E27FC236}">
                <a16:creationId xmlns="" xmlns:a16="http://schemas.microsoft.com/office/drawing/2014/main" id="{9A4553C0-E10F-4BA9-8499-48BE31A60F87}"/>
              </a:ext>
            </a:extLst>
          </p:cNvPr>
          <p:cNvPicPr>
            <a:picLocks noChangeAspect="1"/>
          </p:cNvPicPr>
          <p:nvPr/>
        </p:nvPicPr>
        <p:blipFill>
          <a:blip r:embed="rId7">
            <a:extLst>
              <a:ext uri="{BEBA8EAE-BF5A-486C-A8C5-ECC9F3942E4B}">
                <a14:imgProps xmlns:a14="http://schemas.microsoft.com/office/drawing/2010/main">
                  <a14:imgLayer r:embed="rId8">
                    <a14:imgEffect>
                      <a14:colorTemperature colorTemp="47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3969008" y="4516564"/>
            <a:ext cx="2325113" cy="1756752"/>
          </a:xfrm>
          <a:prstGeom prst="rect">
            <a:avLst/>
          </a:prstGeom>
        </p:spPr>
      </p:pic>
      <p:sp>
        <p:nvSpPr>
          <p:cNvPr id="4" name="日付プレースホルダー 3">
            <a:extLst>
              <a:ext uri="{FF2B5EF4-FFF2-40B4-BE49-F238E27FC236}">
                <a16:creationId xmlns="" xmlns:a16="http://schemas.microsoft.com/office/drawing/2014/main" id="{FE718527-6693-4494-8E4F-C0AF167DE4F8}"/>
              </a:ext>
            </a:extLst>
          </p:cNvPr>
          <p:cNvSpPr>
            <a:spLocks noGrp="1"/>
          </p:cNvSpPr>
          <p:nvPr>
            <p:ph type="dt" sz="half" idx="10"/>
          </p:nvPr>
        </p:nvSpPr>
        <p:spPr/>
        <p:txBody>
          <a:bodyPr/>
          <a:lstStyle/>
          <a:p>
            <a:r>
              <a:rPr kumimoji="1" lang="en-US" altLang="ja-JP"/>
              <a:t>2017/12/16</a:t>
            </a:r>
            <a:endParaRPr kumimoji="1" lang="ja-JP" altLang="en-US"/>
          </a:p>
        </p:txBody>
      </p:sp>
      <p:sp>
        <p:nvSpPr>
          <p:cNvPr id="8" name="スライド番号プレースホルダー 7">
            <a:extLst>
              <a:ext uri="{FF2B5EF4-FFF2-40B4-BE49-F238E27FC236}">
                <a16:creationId xmlns="" xmlns:a16="http://schemas.microsoft.com/office/drawing/2014/main" id="{A1437F12-A8E5-4D39-B63C-7410FEC2FD4E}"/>
              </a:ext>
            </a:extLst>
          </p:cNvPr>
          <p:cNvSpPr>
            <a:spLocks noGrp="1"/>
          </p:cNvSpPr>
          <p:nvPr>
            <p:ph type="sldNum" sz="quarter" idx="12"/>
          </p:nvPr>
        </p:nvSpPr>
        <p:spPr/>
        <p:txBody>
          <a:bodyPr/>
          <a:lstStyle/>
          <a:p>
            <a:fld id="{614497F5-5DE3-4238-892C-5C8A74B78644}" type="slidenum">
              <a:rPr kumimoji="1" lang="ja-JP" altLang="en-US" smtClean="0"/>
              <a:t>15</a:t>
            </a:fld>
            <a:endParaRPr kumimoji="1" lang="ja-JP" altLang="en-US"/>
          </a:p>
        </p:txBody>
      </p:sp>
    </p:spTree>
    <p:extLst>
      <p:ext uri="{BB962C8B-B14F-4D97-AF65-F5344CB8AC3E}">
        <p14:creationId xmlns:p14="http://schemas.microsoft.com/office/powerpoint/2010/main" val="3716657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0028" y="181604"/>
            <a:ext cx="10515600" cy="1325563"/>
          </a:xfrm>
        </p:spPr>
        <p:txBody>
          <a:bodyPr>
            <a:normAutofit/>
          </a:bodyPr>
          <a:lstStyle/>
          <a:p>
            <a:r>
              <a:rPr lang="ja-JP" altLang="en-US" dirty="0"/>
              <a:t>仮説導出１：調査対象</a:t>
            </a:r>
            <a:r>
              <a:rPr kumimoji="1" lang="en-US" altLang="ja-JP" sz="3600" dirty="0"/>
              <a:t/>
            </a:r>
            <a:br>
              <a:rPr kumimoji="1" lang="en-US" altLang="ja-JP" sz="3600" dirty="0"/>
            </a:br>
            <a:r>
              <a:rPr kumimoji="1" lang="ja-JP" altLang="en-US" sz="3200" dirty="0"/>
              <a:t>スマートフォンメディアの接触時間</a:t>
            </a:r>
            <a:endParaRPr kumimoji="1" lang="ja-JP" altLang="en-US" sz="3600" dirty="0"/>
          </a:p>
        </p:txBody>
      </p:sp>
      <p:sp>
        <p:nvSpPr>
          <p:cNvPr id="8" name="正方形/長方形 7"/>
          <p:cNvSpPr/>
          <p:nvPr/>
        </p:nvSpPr>
        <p:spPr>
          <a:xfrm>
            <a:off x="6631740" y="6005949"/>
            <a:ext cx="5068388" cy="769441"/>
          </a:xfrm>
          <a:prstGeom prst="rect">
            <a:avLst/>
          </a:prstGeom>
        </p:spPr>
        <p:txBody>
          <a:bodyPr wrap="square">
            <a:spAutoFit/>
          </a:bodyPr>
          <a:lstStyle/>
          <a:p>
            <a:r>
              <a:rPr lang="ja-JP" altLang="en-US" sz="1100" dirty="0">
                <a:solidFill>
                  <a:prstClr val="black"/>
                </a:solidFill>
              </a:rPr>
              <a:t>・博報堂メディアパートナーズ（</a:t>
            </a:r>
            <a:r>
              <a:rPr lang="en-US" altLang="ja-JP" sz="1100" dirty="0">
                <a:solidFill>
                  <a:prstClr val="black"/>
                </a:solidFill>
              </a:rPr>
              <a:t>2016</a:t>
            </a:r>
            <a:r>
              <a:rPr lang="ja-JP" altLang="en-US" sz="1100" dirty="0">
                <a:solidFill>
                  <a:prstClr val="black"/>
                </a:solidFill>
              </a:rPr>
              <a:t>）</a:t>
            </a:r>
            <a:r>
              <a:rPr lang="en-US" altLang="ja-JP" sz="1100" dirty="0">
                <a:solidFill>
                  <a:prstClr val="black"/>
                </a:solidFill>
              </a:rPr>
              <a:t>.</a:t>
            </a:r>
            <a:r>
              <a:rPr lang="ja-JP" altLang="en-US" sz="1100" dirty="0">
                <a:solidFill>
                  <a:prstClr val="black"/>
                </a:solidFill>
              </a:rPr>
              <a:t>「博報堂・メディア定点調査</a:t>
            </a:r>
            <a:r>
              <a:rPr lang="en-US" altLang="ja-JP" sz="1100" dirty="0">
                <a:solidFill>
                  <a:prstClr val="black"/>
                </a:solidFill>
              </a:rPr>
              <a:t>2016</a:t>
            </a:r>
            <a:r>
              <a:rPr lang="ja-JP" altLang="en-US" sz="1100" dirty="0">
                <a:solidFill>
                  <a:prstClr val="black"/>
                </a:solidFill>
              </a:rPr>
              <a:t>資料編」＜</a:t>
            </a:r>
            <a:r>
              <a:rPr lang="en-US" altLang="ja-JP" sz="1100" dirty="0">
                <a:solidFill>
                  <a:prstClr val="black"/>
                </a:solidFill>
              </a:rPr>
              <a:t> </a:t>
            </a:r>
            <a:r>
              <a:rPr lang="en-US" altLang="ja-JP" sz="1100" dirty="0">
                <a:solidFill>
                  <a:prstClr val="black"/>
                </a:solidFill>
                <a:hlinkClick r:id="rId2"/>
              </a:rPr>
              <a:t>http://www.hakuhodody-media.co.jp/wordpress/wp-content/uploads/2016/06/HDYmpnews20160620.pdf</a:t>
            </a:r>
            <a:r>
              <a:rPr lang="ja-JP" altLang="en-US" sz="1100" dirty="0">
                <a:solidFill>
                  <a:prstClr val="black"/>
                </a:solidFill>
                <a:hlinkClick r:id="rId2"/>
              </a:rPr>
              <a:t>＞</a:t>
            </a:r>
            <a:endParaRPr lang="en-US" altLang="ja-JP" sz="1100" dirty="0">
              <a:solidFill>
                <a:prstClr val="black"/>
              </a:solidFill>
            </a:endParaRPr>
          </a:p>
          <a:p>
            <a:r>
              <a:rPr lang="ja-JP" altLang="en-US" sz="1100" dirty="0">
                <a:solidFill>
                  <a:prstClr val="black"/>
                </a:solidFill>
              </a:rPr>
              <a:t>（</a:t>
            </a:r>
            <a:r>
              <a:rPr lang="en-US" altLang="ja-JP" sz="1100" dirty="0">
                <a:solidFill>
                  <a:prstClr val="black"/>
                </a:solidFill>
              </a:rPr>
              <a:t>2017</a:t>
            </a:r>
            <a:r>
              <a:rPr lang="ja-JP" altLang="en-US" sz="1100" dirty="0">
                <a:solidFill>
                  <a:prstClr val="black"/>
                </a:solidFill>
              </a:rPr>
              <a:t>年</a:t>
            </a:r>
            <a:r>
              <a:rPr lang="en-US" altLang="ja-JP" sz="1100" dirty="0">
                <a:solidFill>
                  <a:prstClr val="black"/>
                </a:solidFill>
              </a:rPr>
              <a:t>6</a:t>
            </a:r>
            <a:r>
              <a:rPr lang="ja-JP" altLang="en-US" sz="1100" dirty="0">
                <a:solidFill>
                  <a:prstClr val="black"/>
                </a:solidFill>
              </a:rPr>
              <a:t>月</a:t>
            </a:r>
            <a:r>
              <a:rPr lang="en-US" altLang="ja-JP" sz="1100" dirty="0">
                <a:solidFill>
                  <a:prstClr val="black"/>
                </a:solidFill>
              </a:rPr>
              <a:t>3</a:t>
            </a:r>
            <a:r>
              <a:rPr lang="ja-JP" altLang="en-US" sz="1100" dirty="0">
                <a:solidFill>
                  <a:prstClr val="black"/>
                </a:solidFill>
              </a:rPr>
              <a:t>日）</a:t>
            </a:r>
          </a:p>
        </p:txBody>
      </p:sp>
      <p:graphicFrame>
        <p:nvGraphicFramePr>
          <p:cNvPr id="16" name="表 15"/>
          <p:cNvGraphicFramePr>
            <a:graphicFrameLocks noGrp="1"/>
          </p:cNvGraphicFramePr>
          <p:nvPr>
            <p:extLst>
              <p:ext uri="{D42A27DB-BD31-4B8C-83A1-F6EECF244321}">
                <p14:modId xmlns:p14="http://schemas.microsoft.com/office/powerpoint/2010/main" val="1610499211"/>
              </p:ext>
            </p:extLst>
          </p:nvPr>
        </p:nvGraphicFramePr>
        <p:xfrm>
          <a:off x="6592643" y="2402880"/>
          <a:ext cx="2278744" cy="3200400"/>
        </p:xfrm>
        <a:graphic>
          <a:graphicData uri="http://schemas.openxmlformats.org/drawingml/2006/table">
            <a:tbl>
              <a:tblPr firstRow="1" bandRow="1">
                <a:tableStyleId>{5C22544A-7EE6-4342-B048-85BDC9FD1C3A}</a:tableStyleId>
              </a:tblPr>
              <a:tblGrid>
                <a:gridCol w="1139372">
                  <a:extLst>
                    <a:ext uri="{9D8B030D-6E8A-4147-A177-3AD203B41FA5}">
                      <a16:colId xmlns="" xmlns:a16="http://schemas.microsoft.com/office/drawing/2014/main" val="20000"/>
                    </a:ext>
                  </a:extLst>
                </a:gridCol>
                <a:gridCol w="1139372">
                  <a:extLst>
                    <a:ext uri="{9D8B030D-6E8A-4147-A177-3AD203B41FA5}">
                      <a16:colId xmlns="" xmlns:a16="http://schemas.microsoft.com/office/drawing/2014/main" val="20001"/>
                    </a:ext>
                  </a:extLst>
                </a:gridCol>
              </a:tblGrid>
              <a:tr h="548900">
                <a:tc>
                  <a:txBody>
                    <a:bodyPr/>
                    <a:lstStyle/>
                    <a:p>
                      <a:r>
                        <a:rPr kumimoji="1" lang="ja-JP" altLang="en-US" dirty="0"/>
                        <a:t>年代</a:t>
                      </a:r>
                    </a:p>
                  </a:txBody>
                  <a:tcPr/>
                </a:tc>
                <a:tc>
                  <a:txBody>
                    <a:bodyPr/>
                    <a:lstStyle/>
                    <a:p>
                      <a:r>
                        <a:rPr kumimoji="1" lang="ja-JP" altLang="en-US" dirty="0"/>
                        <a:t>接触時間（分）</a:t>
                      </a:r>
                    </a:p>
                  </a:txBody>
                  <a:tcPr/>
                </a:tc>
                <a:extLst>
                  <a:ext uri="{0D108BD9-81ED-4DB2-BD59-A6C34878D82A}">
                    <a16:rowId xmlns="" xmlns:a16="http://schemas.microsoft.com/office/drawing/2014/main" val="10000"/>
                  </a:ext>
                </a:extLst>
              </a:tr>
              <a:tr h="325436">
                <a:tc>
                  <a:txBody>
                    <a:bodyPr/>
                    <a:lstStyle/>
                    <a:p>
                      <a:r>
                        <a:rPr kumimoji="1" lang="ja-JP" altLang="en-US" dirty="0"/>
                        <a:t>全体</a:t>
                      </a:r>
                    </a:p>
                  </a:txBody>
                  <a:tcPr/>
                </a:tc>
                <a:tc>
                  <a:txBody>
                    <a:bodyPr/>
                    <a:lstStyle/>
                    <a:p>
                      <a:r>
                        <a:rPr kumimoji="1" lang="en-US" altLang="ja-JP" dirty="0"/>
                        <a:t>90.7</a:t>
                      </a:r>
                      <a:endParaRPr kumimoji="1" lang="ja-JP" altLang="en-US" dirty="0"/>
                    </a:p>
                  </a:txBody>
                  <a:tcPr/>
                </a:tc>
                <a:extLst>
                  <a:ext uri="{0D108BD9-81ED-4DB2-BD59-A6C34878D82A}">
                    <a16:rowId xmlns="" xmlns:a16="http://schemas.microsoft.com/office/drawing/2014/main" val="10001"/>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r>
                        <a:rPr kumimoji="1" lang="en-US" altLang="ja-JP" dirty="0"/>
                        <a:t>19</a:t>
                      </a:r>
                      <a:r>
                        <a:rPr kumimoji="1" lang="ja-JP" altLang="en-US" dirty="0"/>
                        <a:t>歳</a:t>
                      </a:r>
                      <a:endParaRPr kumimoji="1" lang="en-US" altLang="ja-JP" dirty="0"/>
                    </a:p>
                  </a:txBody>
                  <a:tcPr/>
                </a:tc>
                <a:tc>
                  <a:txBody>
                    <a:bodyPr/>
                    <a:lstStyle/>
                    <a:p>
                      <a:r>
                        <a:rPr kumimoji="1" lang="en-US" altLang="ja-JP" dirty="0"/>
                        <a:t>183.3</a:t>
                      </a:r>
                      <a:endParaRPr kumimoji="1" lang="ja-JP" altLang="en-US" dirty="0"/>
                    </a:p>
                  </a:txBody>
                  <a:tcPr/>
                </a:tc>
                <a:extLst>
                  <a:ext uri="{0D108BD9-81ED-4DB2-BD59-A6C34878D82A}">
                    <a16:rowId xmlns="" xmlns:a16="http://schemas.microsoft.com/office/drawing/2014/main" val="10002"/>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20</a:t>
                      </a:r>
                      <a:r>
                        <a:rPr kumimoji="1" lang="ja-JP" altLang="en-US" dirty="0"/>
                        <a:t>代</a:t>
                      </a:r>
                    </a:p>
                  </a:txBody>
                  <a:tcPr/>
                </a:tc>
                <a:tc>
                  <a:txBody>
                    <a:bodyPr/>
                    <a:lstStyle/>
                    <a:p>
                      <a:r>
                        <a:rPr kumimoji="1" lang="en-US" altLang="ja-JP" dirty="0"/>
                        <a:t>137.0</a:t>
                      </a:r>
                      <a:endParaRPr kumimoji="1" lang="ja-JP" altLang="en-US" dirty="0"/>
                    </a:p>
                  </a:txBody>
                  <a:tcPr/>
                </a:tc>
                <a:extLst>
                  <a:ext uri="{0D108BD9-81ED-4DB2-BD59-A6C34878D82A}">
                    <a16:rowId xmlns="" xmlns:a16="http://schemas.microsoft.com/office/drawing/2014/main" val="10003"/>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30</a:t>
                      </a:r>
                      <a:r>
                        <a:rPr kumimoji="1" lang="ja-JP" altLang="en-US" dirty="0"/>
                        <a:t>代</a:t>
                      </a:r>
                    </a:p>
                  </a:txBody>
                  <a:tcPr/>
                </a:tc>
                <a:tc>
                  <a:txBody>
                    <a:bodyPr/>
                    <a:lstStyle/>
                    <a:p>
                      <a:r>
                        <a:rPr kumimoji="1" lang="en-US" altLang="ja-JP" dirty="0"/>
                        <a:t>105.9</a:t>
                      </a:r>
                      <a:endParaRPr kumimoji="1" lang="ja-JP" altLang="en-US" dirty="0"/>
                    </a:p>
                  </a:txBody>
                  <a:tcPr/>
                </a:tc>
                <a:extLst>
                  <a:ext uri="{0D108BD9-81ED-4DB2-BD59-A6C34878D82A}">
                    <a16:rowId xmlns="" xmlns:a16="http://schemas.microsoft.com/office/drawing/2014/main" val="10004"/>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40</a:t>
                      </a:r>
                      <a:r>
                        <a:rPr kumimoji="1" lang="ja-JP" altLang="en-US" dirty="0"/>
                        <a:t>代</a:t>
                      </a:r>
                    </a:p>
                  </a:txBody>
                  <a:tcPr/>
                </a:tc>
                <a:tc>
                  <a:txBody>
                    <a:bodyPr/>
                    <a:lstStyle/>
                    <a:p>
                      <a:r>
                        <a:rPr kumimoji="1" lang="en-US" altLang="ja-JP" dirty="0"/>
                        <a:t>76.7</a:t>
                      </a:r>
                      <a:endParaRPr kumimoji="1" lang="ja-JP" altLang="en-US" dirty="0"/>
                    </a:p>
                  </a:txBody>
                  <a:tcPr/>
                </a:tc>
                <a:extLst>
                  <a:ext uri="{0D108BD9-81ED-4DB2-BD59-A6C34878D82A}">
                    <a16:rowId xmlns="" xmlns:a16="http://schemas.microsoft.com/office/drawing/2014/main" val="10005"/>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50</a:t>
                      </a:r>
                      <a:r>
                        <a:rPr kumimoji="1" lang="ja-JP" altLang="en-US" dirty="0"/>
                        <a:t>代</a:t>
                      </a:r>
                    </a:p>
                  </a:txBody>
                  <a:tcPr/>
                </a:tc>
                <a:tc>
                  <a:txBody>
                    <a:bodyPr/>
                    <a:lstStyle/>
                    <a:p>
                      <a:r>
                        <a:rPr kumimoji="1" lang="en-US" altLang="ja-JP" dirty="0"/>
                        <a:t>40.7</a:t>
                      </a:r>
                      <a:endParaRPr kumimoji="1" lang="ja-JP" altLang="en-US" dirty="0"/>
                    </a:p>
                  </a:txBody>
                  <a:tcPr/>
                </a:tc>
                <a:extLst>
                  <a:ext uri="{0D108BD9-81ED-4DB2-BD59-A6C34878D82A}">
                    <a16:rowId xmlns="" xmlns:a16="http://schemas.microsoft.com/office/drawing/2014/main" val="10006"/>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60</a:t>
                      </a:r>
                      <a:r>
                        <a:rPr kumimoji="1" lang="ja-JP" altLang="en-US" dirty="0"/>
                        <a:t>代</a:t>
                      </a:r>
                    </a:p>
                  </a:txBody>
                  <a:tcPr/>
                </a:tc>
                <a:tc>
                  <a:txBody>
                    <a:bodyPr/>
                    <a:lstStyle/>
                    <a:p>
                      <a:r>
                        <a:rPr kumimoji="1" lang="en-US" altLang="ja-JP" dirty="0"/>
                        <a:t>18.5</a:t>
                      </a:r>
                      <a:endParaRPr kumimoji="1" lang="ja-JP" altLang="en-US" dirty="0"/>
                    </a:p>
                  </a:txBody>
                  <a:tcPr/>
                </a:tc>
                <a:extLst>
                  <a:ext uri="{0D108BD9-81ED-4DB2-BD59-A6C34878D82A}">
                    <a16:rowId xmlns="" xmlns:a16="http://schemas.microsoft.com/office/drawing/2014/main" val="10007"/>
                  </a:ext>
                </a:extLst>
              </a:tr>
            </a:tbl>
          </a:graphicData>
        </a:graphic>
      </p:graphicFrame>
      <p:graphicFrame>
        <p:nvGraphicFramePr>
          <p:cNvPr id="17" name="表 16"/>
          <p:cNvGraphicFramePr>
            <a:graphicFrameLocks noGrp="1"/>
          </p:cNvGraphicFramePr>
          <p:nvPr>
            <p:extLst>
              <p:ext uri="{D42A27DB-BD31-4B8C-83A1-F6EECF244321}">
                <p14:modId xmlns:p14="http://schemas.microsoft.com/office/powerpoint/2010/main" val="3104625765"/>
              </p:ext>
            </p:extLst>
          </p:nvPr>
        </p:nvGraphicFramePr>
        <p:xfrm>
          <a:off x="9396256" y="2389817"/>
          <a:ext cx="2278744" cy="3200400"/>
        </p:xfrm>
        <a:graphic>
          <a:graphicData uri="http://schemas.openxmlformats.org/drawingml/2006/table">
            <a:tbl>
              <a:tblPr firstRow="1" bandRow="1">
                <a:tableStyleId>{21E4AEA4-8DFA-4A89-87EB-49C32662AFE0}</a:tableStyleId>
              </a:tblPr>
              <a:tblGrid>
                <a:gridCol w="1139372">
                  <a:extLst>
                    <a:ext uri="{9D8B030D-6E8A-4147-A177-3AD203B41FA5}">
                      <a16:colId xmlns="" xmlns:a16="http://schemas.microsoft.com/office/drawing/2014/main" val="20000"/>
                    </a:ext>
                  </a:extLst>
                </a:gridCol>
                <a:gridCol w="1139372">
                  <a:extLst>
                    <a:ext uri="{9D8B030D-6E8A-4147-A177-3AD203B41FA5}">
                      <a16:colId xmlns="" xmlns:a16="http://schemas.microsoft.com/office/drawing/2014/main" val="20001"/>
                    </a:ext>
                  </a:extLst>
                </a:gridCol>
              </a:tblGrid>
              <a:tr h="548900">
                <a:tc>
                  <a:txBody>
                    <a:bodyPr/>
                    <a:lstStyle/>
                    <a:p>
                      <a:r>
                        <a:rPr kumimoji="1" lang="ja-JP" altLang="en-US" dirty="0"/>
                        <a:t>年代</a:t>
                      </a:r>
                    </a:p>
                  </a:txBody>
                  <a:tcPr/>
                </a:tc>
                <a:tc>
                  <a:txBody>
                    <a:bodyPr/>
                    <a:lstStyle/>
                    <a:p>
                      <a:r>
                        <a:rPr kumimoji="1" lang="ja-JP" altLang="en-US" dirty="0"/>
                        <a:t>接触時間（分）</a:t>
                      </a:r>
                    </a:p>
                  </a:txBody>
                  <a:tcPr/>
                </a:tc>
                <a:extLst>
                  <a:ext uri="{0D108BD9-81ED-4DB2-BD59-A6C34878D82A}">
                    <a16:rowId xmlns="" xmlns:a16="http://schemas.microsoft.com/office/drawing/2014/main" val="10000"/>
                  </a:ext>
                </a:extLst>
              </a:tr>
              <a:tr h="325436">
                <a:tc>
                  <a:txBody>
                    <a:bodyPr/>
                    <a:lstStyle/>
                    <a:p>
                      <a:r>
                        <a:rPr kumimoji="1" lang="ja-JP" altLang="en-US" dirty="0"/>
                        <a:t>全体</a:t>
                      </a:r>
                    </a:p>
                  </a:txBody>
                  <a:tcPr/>
                </a:tc>
                <a:tc>
                  <a:txBody>
                    <a:bodyPr/>
                    <a:lstStyle/>
                    <a:p>
                      <a:r>
                        <a:rPr kumimoji="1" lang="en-US" altLang="ja-JP" dirty="0"/>
                        <a:t>97.4</a:t>
                      </a:r>
                      <a:endParaRPr kumimoji="1" lang="ja-JP" altLang="en-US" dirty="0"/>
                    </a:p>
                  </a:txBody>
                  <a:tcPr/>
                </a:tc>
                <a:extLst>
                  <a:ext uri="{0D108BD9-81ED-4DB2-BD59-A6C34878D82A}">
                    <a16:rowId xmlns="" xmlns:a16="http://schemas.microsoft.com/office/drawing/2014/main" val="10001"/>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a:t>～</a:t>
                      </a:r>
                      <a:r>
                        <a:rPr kumimoji="1" lang="en-US" altLang="ja-JP" dirty="0"/>
                        <a:t>19</a:t>
                      </a:r>
                      <a:r>
                        <a:rPr kumimoji="1" lang="ja-JP" altLang="en-US" dirty="0"/>
                        <a:t>歳</a:t>
                      </a:r>
                      <a:endParaRPr kumimoji="1" lang="en-US" altLang="ja-JP" dirty="0"/>
                    </a:p>
                  </a:txBody>
                  <a:tcPr/>
                </a:tc>
                <a:tc>
                  <a:txBody>
                    <a:bodyPr/>
                    <a:lstStyle/>
                    <a:p>
                      <a:r>
                        <a:rPr kumimoji="1" lang="en-US" altLang="ja-JP" dirty="0"/>
                        <a:t>203.8</a:t>
                      </a:r>
                      <a:endParaRPr kumimoji="1" lang="ja-JP" altLang="en-US" dirty="0"/>
                    </a:p>
                  </a:txBody>
                  <a:tcPr/>
                </a:tc>
                <a:extLst>
                  <a:ext uri="{0D108BD9-81ED-4DB2-BD59-A6C34878D82A}">
                    <a16:rowId xmlns="" xmlns:a16="http://schemas.microsoft.com/office/drawing/2014/main" val="10002"/>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20</a:t>
                      </a:r>
                      <a:r>
                        <a:rPr kumimoji="1" lang="ja-JP" altLang="en-US" dirty="0"/>
                        <a:t>代</a:t>
                      </a:r>
                    </a:p>
                  </a:txBody>
                  <a:tcPr/>
                </a:tc>
                <a:tc>
                  <a:txBody>
                    <a:bodyPr/>
                    <a:lstStyle/>
                    <a:p>
                      <a:r>
                        <a:rPr kumimoji="1" lang="en-US" altLang="ja-JP" dirty="0"/>
                        <a:t>200.2</a:t>
                      </a:r>
                      <a:endParaRPr kumimoji="1" lang="ja-JP" altLang="en-US" dirty="0"/>
                    </a:p>
                  </a:txBody>
                  <a:tcPr/>
                </a:tc>
                <a:extLst>
                  <a:ext uri="{0D108BD9-81ED-4DB2-BD59-A6C34878D82A}">
                    <a16:rowId xmlns="" xmlns:a16="http://schemas.microsoft.com/office/drawing/2014/main" val="10003"/>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30</a:t>
                      </a:r>
                      <a:r>
                        <a:rPr kumimoji="1" lang="ja-JP" altLang="en-US" dirty="0"/>
                        <a:t>代</a:t>
                      </a:r>
                    </a:p>
                  </a:txBody>
                  <a:tcPr/>
                </a:tc>
                <a:tc>
                  <a:txBody>
                    <a:bodyPr/>
                    <a:lstStyle/>
                    <a:p>
                      <a:r>
                        <a:rPr kumimoji="1" lang="en-US" altLang="ja-JP" dirty="0"/>
                        <a:t>99.8</a:t>
                      </a:r>
                      <a:endParaRPr kumimoji="1" lang="ja-JP" altLang="en-US" dirty="0"/>
                    </a:p>
                  </a:txBody>
                  <a:tcPr/>
                </a:tc>
                <a:extLst>
                  <a:ext uri="{0D108BD9-81ED-4DB2-BD59-A6C34878D82A}">
                    <a16:rowId xmlns="" xmlns:a16="http://schemas.microsoft.com/office/drawing/2014/main" val="10004"/>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40</a:t>
                      </a:r>
                      <a:r>
                        <a:rPr kumimoji="1" lang="ja-JP" altLang="en-US" dirty="0"/>
                        <a:t>代</a:t>
                      </a:r>
                    </a:p>
                  </a:txBody>
                  <a:tcPr/>
                </a:tc>
                <a:tc>
                  <a:txBody>
                    <a:bodyPr/>
                    <a:lstStyle/>
                    <a:p>
                      <a:r>
                        <a:rPr kumimoji="1" lang="en-US" altLang="ja-JP" dirty="0"/>
                        <a:t>79.9</a:t>
                      </a:r>
                      <a:endParaRPr kumimoji="1" lang="ja-JP" altLang="en-US" dirty="0"/>
                    </a:p>
                  </a:txBody>
                  <a:tcPr/>
                </a:tc>
                <a:extLst>
                  <a:ext uri="{0D108BD9-81ED-4DB2-BD59-A6C34878D82A}">
                    <a16:rowId xmlns="" xmlns:a16="http://schemas.microsoft.com/office/drawing/2014/main" val="10005"/>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50</a:t>
                      </a:r>
                      <a:r>
                        <a:rPr kumimoji="1" lang="ja-JP" altLang="en-US" dirty="0"/>
                        <a:t>代</a:t>
                      </a:r>
                    </a:p>
                  </a:txBody>
                  <a:tcPr/>
                </a:tc>
                <a:tc>
                  <a:txBody>
                    <a:bodyPr/>
                    <a:lstStyle/>
                    <a:p>
                      <a:r>
                        <a:rPr kumimoji="1" lang="en-US" altLang="ja-JP" dirty="0"/>
                        <a:t>53.3</a:t>
                      </a:r>
                      <a:endParaRPr kumimoji="1" lang="ja-JP" altLang="en-US" dirty="0"/>
                    </a:p>
                  </a:txBody>
                  <a:tcPr/>
                </a:tc>
                <a:extLst>
                  <a:ext uri="{0D108BD9-81ED-4DB2-BD59-A6C34878D82A}">
                    <a16:rowId xmlns="" xmlns:a16="http://schemas.microsoft.com/office/drawing/2014/main" val="10006"/>
                  </a:ext>
                </a:extLst>
              </a:tr>
              <a:tr h="325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a:t>60</a:t>
                      </a:r>
                      <a:r>
                        <a:rPr kumimoji="1" lang="ja-JP" altLang="en-US" dirty="0"/>
                        <a:t>代</a:t>
                      </a:r>
                    </a:p>
                  </a:txBody>
                  <a:tcPr/>
                </a:tc>
                <a:tc>
                  <a:txBody>
                    <a:bodyPr/>
                    <a:lstStyle/>
                    <a:p>
                      <a:r>
                        <a:rPr kumimoji="1" lang="en-US" altLang="ja-JP" dirty="0"/>
                        <a:t>19.9</a:t>
                      </a:r>
                      <a:endParaRPr kumimoji="1" lang="ja-JP" altLang="en-US" dirty="0"/>
                    </a:p>
                  </a:txBody>
                  <a:tcPr/>
                </a:tc>
                <a:extLst>
                  <a:ext uri="{0D108BD9-81ED-4DB2-BD59-A6C34878D82A}">
                    <a16:rowId xmlns="" xmlns:a16="http://schemas.microsoft.com/office/drawing/2014/main" val="10007"/>
                  </a:ext>
                </a:extLst>
              </a:tr>
            </a:tbl>
          </a:graphicData>
        </a:graphic>
      </p:graphicFrame>
      <p:sp>
        <p:nvSpPr>
          <p:cNvPr id="18" name="テキスト ボックス 17"/>
          <p:cNvSpPr txBox="1"/>
          <p:nvPr/>
        </p:nvSpPr>
        <p:spPr>
          <a:xfrm>
            <a:off x="6565659" y="2035092"/>
            <a:ext cx="979755" cy="369332"/>
          </a:xfrm>
          <a:prstGeom prst="rect">
            <a:avLst/>
          </a:prstGeom>
          <a:noFill/>
        </p:spPr>
        <p:txBody>
          <a:bodyPr wrap="none" rtlCol="0">
            <a:spAutoFit/>
          </a:bodyPr>
          <a:lstStyle/>
          <a:p>
            <a:r>
              <a:rPr lang="en-US" altLang="ja-JP" dirty="0">
                <a:solidFill>
                  <a:prstClr val="black"/>
                </a:solidFill>
              </a:rPr>
              <a:t>&lt;</a:t>
            </a:r>
            <a:r>
              <a:rPr lang="ja-JP" altLang="en-US" dirty="0">
                <a:solidFill>
                  <a:prstClr val="black"/>
                </a:solidFill>
              </a:rPr>
              <a:t>男性</a:t>
            </a:r>
            <a:r>
              <a:rPr lang="en-US" altLang="ja-JP" dirty="0">
                <a:solidFill>
                  <a:prstClr val="black"/>
                </a:solidFill>
              </a:rPr>
              <a:t>&gt;</a:t>
            </a:r>
            <a:endParaRPr lang="ja-JP" altLang="en-US" dirty="0">
              <a:solidFill>
                <a:prstClr val="black"/>
              </a:solidFill>
            </a:endParaRPr>
          </a:p>
        </p:txBody>
      </p:sp>
      <p:sp>
        <p:nvSpPr>
          <p:cNvPr id="19" name="テキスト ボックス 18"/>
          <p:cNvSpPr txBox="1"/>
          <p:nvPr/>
        </p:nvSpPr>
        <p:spPr>
          <a:xfrm>
            <a:off x="9359067" y="2035092"/>
            <a:ext cx="979755" cy="369332"/>
          </a:xfrm>
          <a:prstGeom prst="rect">
            <a:avLst/>
          </a:prstGeom>
          <a:noFill/>
        </p:spPr>
        <p:txBody>
          <a:bodyPr wrap="none" rtlCol="0">
            <a:spAutoFit/>
          </a:bodyPr>
          <a:lstStyle/>
          <a:p>
            <a:r>
              <a:rPr lang="en-US" altLang="ja-JP" dirty="0">
                <a:solidFill>
                  <a:prstClr val="black"/>
                </a:solidFill>
              </a:rPr>
              <a:t>&lt;</a:t>
            </a:r>
            <a:r>
              <a:rPr lang="ja-JP" altLang="en-US" dirty="0">
                <a:solidFill>
                  <a:prstClr val="black"/>
                </a:solidFill>
              </a:rPr>
              <a:t>女性</a:t>
            </a:r>
            <a:r>
              <a:rPr lang="en-US" altLang="ja-JP" dirty="0">
                <a:solidFill>
                  <a:prstClr val="black"/>
                </a:solidFill>
              </a:rPr>
              <a:t>&gt;</a:t>
            </a:r>
            <a:endParaRPr lang="ja-JP" altLang="en-US" dirty="0">
              <a:solidFill>
                <a:prstClr val="black"/>
              </a:solidFill>
            </a:endParaRPr>
          </a:p>
        </p:txBody>
      </p:sp>
      <p:sp>
        <p:nvSpPr>
          <p:cNvPr id="24" name="テキスト ボックス 23"/>
          <p:cNvSpPr txBox="1"/>
          <p:nvPr/>
        </p:nvSpPr>
        <p:spPr>
          <a:xfrm>
            <a:off x="6565659" y="1661748"/>
            <a:ext cx="5524470" cy="400110"/>
          </a:xfrm>
          <a:prstGeom prst="rect">
            <a:avLst/>
          </a:prstGeom>
          <a:noFill/>
        </p:spPr>
        <p:txBody>
          <a:bodyPr wrap="square" rtlCol="0">
            <a:spAutoFit/>
          </a:bodyPr>
          <a:lstStyle/>
          <a:p>
            <a:r>
              <a:rPr lang="ja-JP" altLang="en-US" sz="2000" b="1" dirty="0">
                <a:solidFill>
                  <a:prstClr val="black"/>
                </a:solidFill>
                <a:latin typeface="+mj-ea"/>
                <a:ea typeface="+mj-ea"/>
              </a:rPr>
              <a:t>表</a:t>
            </a:r>
            <a:r>
              <a:rPr lang="en-US" altLang="ja-JP" sz="2000" b="1" dirty="0">
                <a:solidFill>
                  <a:prstClr val="black"/>
                </a:solidFill>
                <a:latin typeface="+mj-ea"/>
                <a:ea typeface="+mj-ea"/>
              </a:rPr>
              <a:t>1</a:t>
            </a:r>
            <a:r>
              <a:rPr lang="ja-JP" altLang="en-US" sz="2000" b="1" dirty="0">
                <a:solidFill>
                  <a:prstClr val="black"/>
                </a:solidFill>
                <a:latin typeface="+mj-ea"/>
                <a:ea typeface="+mj-ea"/>
              </a:rPr>
              <a:t>：スマートフォンメディアの接触時間</a:t>
            </a:r>
          </a:p>
        </p:txBody>
      </p:sp>
      <p:sp>
        <p:nvSpPr>
          <p:cNvPr id="3" name="日付プレースホルダー 2"/>
          <p:cNvSpPr>
            <a:spLocks noGrp="1"/>
          </p:cNvSpPr>
          <p:nvPr>
            <p:ph type="dt" sz="half" idx="10"/>
          </p:nvPr>
        </p:nvSpPr>
        <p:spPr/>
        <p:txBody>
          <a:bodyPr/>
          <a:lstStyle/>
          <a:p>
            <a:r>
              <a:rPr lang="en-US" altLang="ja-JP">
                <a:solidFill>
                  <a:prstClr val="black">
                    <a:tint val="75000"/>
                  </a:prstClr>
                </a:solidFill>
              </a:rPr>
              <a:t>2017/12/16</a:t>
            </a:r>
            <a:endParaRPr lang="ja-JP" altLang="en-US">
              <a:solidFill>
                <a:prstClr val="black">
                  <a:tint val="75000"/>
                </a:prstClr>
              </a:solidFill>
            </a:endParaRPr>
          </a:p>
        </p:txBody>
      </p:sp>
      <p:sp>
        <p:nvSpPr>
          <p:cNvPr id="4" name="スライド番号プレースホルダー 3"/>
          <p:cNvSpPr>
            <a:spLocks noGrp="1"/>
          </p:cNvSpPr>
          <p:nvPr>
            <p:ph type="sldNum" sz="quarter" idx="12"/>
          </p:nvPr>
        </p:nvSpPr>
        <p:spPr/>
        <p:txBody>
          <a:bodyPr/>
          <a:lstStyle/>
          <a:p>
            <a:fld id="{F878BE48-47EA-47B0-8E4F-BC153F289553}" type="slidenum">
              <a:rPr lang="ja-JP" altLang="en-US" smtClean="0">
                <a:solidFill>
                  <a:prstClr val="black">
                    <a:tint val="75000"/>
                  </a:prstClr>
                </a:solidFill>
              </a:rPr>
              <a:pPr/>
              <a:t>16</a:t>
            </a:fld>
            <a:endParaRPr lang="ja-JP" altLang="en-US">
              <a:solidFill>
                <a:prstClr val="black">
                  <a:tint val="75000"/>
                </a:prstClr>
              </a:solidFill>
            </a:endParaRPr>
          </a:p>
        </p:txBody>
      </p:sp>
      <p:sp>
        <p:nvSpPr>
          <p:cNvPr id="21" name="角丸四角形 21">
            <a:extLst>
              <a:ext uri="{FF2B5EF4-FFF2-40B4-BE49-F238E27FC236}">
                <a16:creationId xmlns="" xmlns:a16="http://schemas.microsoft.com/office/drawing/2014/main" id="{FB52EDDD-A65E-4217-B15B-586B62A99A5F}"/>
              </a:ext>
            </a:extLst>
          </p:cNvPr>
          <p:cNvSpPr/>
          <p:nvPr/>
        </p:nvSpPr>
        <p:spPr>
          <a:xfrm>
            <a:off x="6572285" y="3366053"/>
            <a:ext cx="2355663" cy="76944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sp>
        <p:nvSpPr>
          <p:cNvPr id="25" name="角丸四角形 22">
            <a:extLst>
              <a:ext uri="{FF2B5EF4-FFF2-40B4-BE49-F238E27FC236}">
                <a16:creationId xmlns="" xmlns:a16="http://schemas.microsoft.com/office/drawing/2014/main" id="{26188156-411A-4EBD-9C1C-70F76CEB077B}"/>
              </a:ext>
            </a:extLst>
          </p:cNvPr>
          <p:cNvSpPr/>
          <p:nvPr/>
        </p:nvSpPr>
        <p:spPr>
          <a:xfrm>
            <a:off x="9359067" y="3385930"/>
            <a:ext cx="2355663" cy="76944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dirty="0">
              <a:solidFill>
                <a:prstClr val="white"/>
              </a:solidFill>
            </a:endParaRPr>
          </a:p>
        </p:txBody>
      </p:sp>
      <p:pic>
        <p:nvPicPr>
          <p:cNvPr id="22" name="コンテンツ プレースホルダー 4" descr="画面の領域">
            <a:extLst>
              <a:ext uri="{FF2B5EF4-FFF2-40B4-BE49-F238E27FC236}">
                <a16:creationId xmlns="" xmlns:a16="http://schemas.microsoft.com/office/drawing/2014/main" id="{E0CBACDC-38C4-4561-A4EE-4242A2AB4C1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56469" y="1532860"/>
            <a:ext cx="2940987" cy="1834595"/>
          </a:xfrm>
          <a:prstGeom prst="rect">
            <a:avLst/>
          </a:prstGeom>
          <a:ln w="38100" cap="sq">
            <a:solidFill>
              <a:srgbClr val="000000"/>
            </a:solidFill>
            <a:prstDash val="solid"/>
            <a:miter lim="800000"/>
          </a:ln>
          <a:effectLst/>
        </p:spPr>
      </p:pic>
      <p:pic>
        <p:nvPicPr>
          <p:cNvPr id="23" name="図 22" descr="画面の領域">
            <a:extLst>
              <a:ext uri="{FF2B5EF4-FFF2-40B4-BE49-F238E27FC236}">
                <a16:creationId xmlns="" xmlns:a16="http://schemas.microsoft.com/office/drawing/2014/main" id="{C3326FAD-93C0-468D-BFA7-9DEE44AA4E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0715" y="3576836"/>
            <a:ext cx="2062956" cy="12668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6" name="図 25" descr="画面の領域">
            <a:extLst>
              <a:ext uri="{FF2B5EF4-FFF2-40B4-BE49-F238E27FC236}">
                <a16:creationId xmlns="" xmlns:a16="http://schemas.microsoft.com/office/drawing/2014/main" id="{9BC8A87A-80B2-45EC-A3B7-F7AC8EB4EE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5035" y="5108118"/>
            <a:ext cx="2131123" cy="12668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7" name="図 26" descr="画面の領域">
            <a:extLst>
              <a:ext uri="{FF2B5EF4-FFF2-40B4-BE49-F238E27FC236}">
                <a16:creationId xmlns="" xmlns:a16="http://schemas.microsoft.com/office/drawing/2014/main" id="{8B275BA7-F1DB-4582-8A23-2C87DBA42EE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31610" y="3342283"/>
            <a:ext cx="2016598" cy="14001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 name="図 27" descr="画面の領域">
            <a:extLst>
              <a:ext uri="{FF2B5EF4-FFF2-40B4-BE49-F238E27FC236}">
                <a16:creationId xmlns="" xmlns:a16="http://schemas.microsoft.com/office/drawing/2014/main" id="{7A1277E7-3D0E-4AA3-A5F9-26A473B6BD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31610" y="4990514"/>
            <a:ext cx="2062957" cy="14001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四角形: 角を丸くする 4">
            <a:extLst>
              <a:ext uri="{FF2B5EF4-FFF2-40B4-BE49-F238E27FC236}">
                <a16:creationId xmlns="" xmlns:a16="http://schemas.microsoft.com/office/drawing/2014/main" id="{951470FA-B982-47FE-A8F5-5AA4D19F8BA2}"/>
              </a:ext>
            </a:extLst>
          </p:cNvPr>
          <p:cNvSpPr/>
          <p:nvPr/>
        </p:nvSpPr>
        <p:spPr>
          <a:xfrm>
            <a:off x="917490" y="2947916"/>
            <a:ext cx="2617156" cy="29991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吹き出し: 円形 6">
            <a:extLst>
              <a:ext uri="{FF2B5EF4-FFF2-40B4-BE49-F238E27FC236}">
                <a16:creationId xmlns="" xmlns:a16="http://schemas.microsoft.com/office/drawing/2014/main" id="{750C8F53-C0B2-476B-8541-FA3BD5758968}"/>
              </a:ext>
            </a:extLst>
          </p:cNvPr>
          <p:cNvSpPr/>
          <p:nvPr/>
        </p:nvSpPr>
        <p:spPr>
          <a:xfrm>
            <a:off x="3724525" y="1496876"/>
            <a:ext cx="2316265" cy="1400155"/>
          </a:xfrm>
          <a:prstGeom prst="wedgeEllipseCallout">
            <a:avLst>
              <a:gd name="adj1" fmla="val -47707"/>
              <a:gd name="adj2" fmla="val 44955"/>
            </a:avLst>
          </a:prstGeom>
          <a:solidFill>
            <a:schemeClr val="accent6">
              <a:lumMod val="60000"/>
              <a:lumOff val="40000"/>
            </a:schemeClr>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6" name="テキスト ボックス 5">
            <a:extLst>
              <a:ext uri="{FF2B5EF4-FFF2-40B4-BE49-F238E27FC236}">
                <a16:creationId xmlns="" xmlns:a16="http://schemas.microsoft.com/office/drawing/2014/main" id="{774C3ACF-1364-42E9-AA5D-2E61C35496C7}"/>
              </a:ext>
            </a:extLst>
          </p:cNvPr>
          <p:cNvSpPr txBox="1"/>
          <p:nvPr/>
        </p:nvSpPr>
        <p:spPr>
          <a:xfrm>
            <a:off x="3965764" y="1661748"/>
            <a:ext cx="2111475" cy="1200329"/>
          </a:xfrm>
          <a:prstGeom prst="rect">
            <a:avLst/>
          </a:prstGeom>
          <a:noFill/>
        </p:spPr>
        <p:txBody>
          <a:bodyPr wrap="none" rtlCol="0">
            <a:spAutoFit/>
          </a:bodyPr>
          <a:lstStyle/>
          <a:p>
            <a:r>
              <a:rPr kumimoji="1" lang="en-US" altLang="ja-JP" sz="2400" dirty="0"/>
              <a:t>20</a:t>
            </a:r>
            <a:r>
              <a:rPr kumimoji="1" lang="ja-JP" altLang="en-US" sz="2400" dirty="0"/>
              <a:t>代以下の</a:t>
            </a:r>
            <a:endParaRPr kumimoji="1" lang="en-US" altLang="ja-JP" sz="2400" dirty="0"/>
          </a:p>
          <a:p>
            <a:r>
              <a:rPr kumimoji="1" lang="en-US" altLang="ja-JP" sz="2400" dirty="0"/>
              <a:t>LINE</a:t>
            </a:r>
            <a:r>
              <a:rPr kumimoji="1" lang="ja-JP" altLang="en-US" sz="2400" dirty="0"/>
              <a:t>利用率が</a:t>
            </a:r>
            <a:endParaRPr kumimoji="1" lang="en-US" altLang="ja-JP" sz="2400" dirty="0"/>
          </a:p>
          <a:p>
            <a:r>
              <a:rPr kumimoji="1" lang="ja-JP" altLang="en-US" sz="2400" dirty="0"/>
              <a:t>最も高い</a:t>
            </a:r>
          </a:p>
        </p:txBody>
      </p:sp>
      <p:sp>
        <p:nvSpPr>
          <p:cNvPr id="33" name="吹き出し: 円形 32">
            <a:extLst>
              <a:ext uri="{FF2B5EF4-FFF2-40B4-BE49-F238E27FC236}">
                <a16:creationId xmlns="" xmlns:a16="http://schemas.microsoft.com/office/drawing/2014/main" id="{1464F980-813F-447C-887A-DD5CED88739E}"/>
              </a:ext>
            </a:extLst>
          </p:cNvPr>
          <p:cNvSpPr/>
          <p:nvPr/>
        </p:nvSpPr>
        <p:spPr>
          <a:xfrm>
            <a:off x="8118248" y="237672"/>
            <a:ext cx="3733542" cy="1400155"/>
          </a:xfrm>
          <a:prstGeom prst="wedgeEllipseCallout">
            <a:avLst>
              <a:gd name="adj1" fmla="val -25043"/>
              <a:gd name="adj2" fmla="val 56652"/>
            </a:avLst>
          </a:prstGeom>
          <a:solidFill>
            <a:schemeClr val="accent6">
              <a:lumMod val="60000"/>
              <a:lumOff val="40000"/>
            </a:schemeClr>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 name="テキスト ボックス 8">
            <a:extLst>
              <a:ext uri="{FF2B5EF4-FFF2-40B4-BE49-F238E27FC236}">
                <a16:creationId xmlns="" xmlns:a16="http://schemas.microsoft.com/office/drawing/2014/main" id="{6D8F61B1-E065-474E-A359-3EE745CEBE26}"/>
              </a:ext>
            </a:extLst>
          </p:cNvPr>
          <p:cNvSpPr txBox="1"/>
          <p:nvPr/>
        </p:nvSpPr>
        <p:spPr>
          <a:xfrm>
            <a:off x="8452298" y="491504"/>
            <a:ext cx="3262432" cy="1015663"/>
          </a:xfrm>
          <a:prstGeom prst="rect">
            <a:avLst/>
          </a:prstGeom>
          <a:noFill/>
        </p:spPr>
        <p:txBody>
          <a:bodyPr wrap="none" rtlCol="0">
            <a:spAutoFit/>
          </a:bodyPr>
          <a:lstStyle/>
          <a:p>
            <a:r>
              <a:rPr kumimoji="1" lang="en-US" altLang="ja-JP" sz="2000" dirty="0"/>
              <a:t>20</a:t>
            </a:r>
            <a:r>
              <a:rPr kumimoji="1" lang="ja-JP" altLang="en-US" sz="2000" dirty="0"/>
              <a:t>代までの</a:t>
            </a:r>
            <a:endParaRPr kumimoji="1" lang="en-US" altLang="ja-JP" sz="2000" dirty="0"/>
          </a:p>
          <a:p>
            <a:r>
              <a:rPr kumimoji="1" lang="ja-JP" altLang="en-US" sz="2000" dirty="0"/>
              <a:t>スマートフォンメディアの</a:t>
            </a:r>
            <a:endParaRPr kumimoji="1" lang="en-US" altLang="ja-JP" sz="2000" dirty="0"/>
          </a:p>
          <a:p>
            <a:r>
              <a:rPr kumimoji="1" lang="ja-JP" altLang="en-US" sz="2000" dirty="0"/>
              <a:t>接触時間が最も長い</a:t>
            </a:r>
          </a:p>
        </p:txBody>
      </p:sp>
      <p:sp>
        <p:nvSpPr>
          <p:cNvPr id="41" name="四角形: 対角を切り取る 40">
            <a:extLst>
              <a:ext uri="{FF2B5EF4-FFF2-40B4-BE49-F238E27FC236}">
                <a16:creationId xmlns="" xmlns:a16="http://schemas.microsoft.com/office/drawing/2014/main" id="{072421F7-EE3D-4CE2-A827-18EF0965F7B6}"/>
              </a:ext>
            </a:extLst>
          </p:cNvPr>
          <p:cNvSpPr/>
          <p:nvPr/>
        </p:nvSpPr>
        <p:spPr>
          <a:xfrm>
            <a:off x="914402" y="1460312"/>
            <a:ext cx="10268927" cy="5001720"/>
          </a:xfrm>
          <a:prstGeom prst="snip2Diag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 xmlns:a16="http://schemas.microsoft.com/office/drawing/2014/main" id="{BE6B83DD-523B-4886-AFB8-1E42C15BC301}"/>
              </a:ext>
            </a:extLst>
          </p:cNvPr>
          <p:cNvSpPr txBox="1"/>
          <p:nvPr/>
        </p:nvSpPr>
        <p:spPr>
          <a:xfrm>
            <a:off x="2371051" y="2953722"/>
            <a:ext cx="9507463" cy="1754326"/>
          </a:xfrm>
          <a:prstGeom prst="rect">
            <a:avLst/>
          </a:prstGeom>
          <a:noFill/>
        </p:spPr>
        <p:txBody>
          <a:bodyPr wrap="square" rtlCol="0">
            <a:spAutoFit/>
          </a:bodyPr>
          <a:lstStyle/>
          <a:p>
            <a:r>
              <a:rPr lang="ja-JP" altLang="en-US" sz="5400" b="1" dirty="0"/>
              <a:t>顧客のターゲット層を</a:t>
            </a:r>
            <a:endParaRPr lang="en-US" altLang="ja-JP" sz="5400" b="1" dirty="0"/>
          </a:p>
          <a:p>
            <a:r>
              <a:rPr lang="en-US" altLang="ja-JP" sz="5400" b="1" dirty="0"/>
              <a:t>20</a:t>
            </a:r>
            <a:r>
              <a:rPr lang="ja-JP" altLang="en-US" sz="5400" b="1" dirty="0"/>
              <a:t>代までの男女とする</a:t>
            </a:r>
            <a:endParaRPr lang="en-US" altLang="ja-JP" sz="5400" b="1" dirty="0"/>
          </a:p>
        </p:txBody>
      </p:sp>
    </p:spTree>
    <p:extLst>
      <p:ext uri="{BB962C8B-B14F-4D97-AF65-F5344CB8AC3E}">
        <p14:creationId xmlns:p14="http://schemas.microsoft.com/office/powerpoint/2010/main" val="1977403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25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750"/>
                                        <p:tgtEl>
                                          <p:spTgt spid="3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A44A1896-858C-4B9E-9420-432E2D8AAA0C}"/>
              </a:ext>
            </a:extLst>
          </p:cNvPr>
          <p:cNvSpPr>
            <a:spLocks noGrp="1"/>
          </p:cNvSpPr>
          <p:nvPr>
            <p:ph type="title"/>
          </p:nvPr>
        </p:nvSpPr>
        <p:spPr>
          <a:xfrm>
            <a:off x="304800" y="351477"/>
            <a:ext cx="10515600" cy="1325563"/>
          </a:xfrm>
        </p:spPr>
        <p:txBody>
          <a:bodyPr>
            <a:normAutofit fontScale="90000"/>
          </a:bodyPr>
          <a:lstStyle/>
          <a:p>
            <a:r>
              <a:rPr lang="ja-JP" altLang="en-US" dirty="0"/>
              <a:t>仮説導出１：</a:t>
            </a:r>
            <a:r>
              <a:rPr lang="ja-JP" altLang="en-US" dirty="0">
                <a:latin typeface="+mj-ea"/>
              </a:rPr>
              <a:t>説得的コミュニケーション効果の基本決定要因</a:t>
            </a:r>
            <a:r>
              <a:rPr lang="ja-JP" altLang="en-US" dirty="0"/>
              <a:t/>
            </a:r>
            <a:br>
              <a:rPr lang="ja-JP" altLang="en-US" dirty="0"/>
            </a:br>
            <a:endParaRPr kumimoji="1" lang="ja-JP" altLang="en-US" dirty="0"/>
          </a:p>
        </p:txBody>
      </p:sp>
      <p:sp>
        <p:nvSpPr>
          <p:cNvPr id="3" name="日付プレースホルダー 2">
            <a:extLst>
              <a:ext uri="{FF2B5EF4-FFF2-40B4-BE49-F238E27FC236}">
                <a16:creationId xmlns="" xmlns:a16="http://schemas.microsoft.com/office/drawing/2014/main" id="{2551979B-40AD-4077-BA16-46CC691F61D3}"/>
              </a:ext>
            </a:extLst>
          </p:cNvPr>
          <p:cNvSpPr>
            <a:spLocks noGrp="1"/>
          </p:cNvSpPr>
          <p:nvPr>
            <p:ph type="dt" sz="half" idx="10"/>
          </p:nvPr>
        </p:nvSpPr>
        <p:spPr/>
        <p:txBody>
          <a:bodyPr/>
          <a:lstStyle/>
          <a:p>
            <a:r>
              <a:rPr kumimoji="1" lang="en-US" altLang="ja-JP"/>
              <a:t>2017/12/16</a:t>
            </a:r>
            <a:endParaRPr kumimoji="1" lang="ja-JP" altLang="en-US"/>
          </a:p>
        </p:txBody>
      </p:sp>
      <p:sp>
        <p:nvSpPr>
          <p:cNvPr id="4" name="スライド番号プレースホルダー 3">
            <a:extLst>
              <a:ext uri="{FF2B5EF4-FFF2-40B4-BE49-F238E27FC236}">
                <a16:creationId xmlns="" xmlns:a16="http://schemas.microsoft.com/office/drawing/2014/main" id="{9DB66C97-1A17-4E14-9935-CD4021C7EA3E}"/>
              </a:ext>
            </a:extLst>
          </p:cNvPr>
          <p:cNvSpPr>
            <a:spLocks noGrp="1"/>
          </p:cNvSpPr>
          <p:nvPr>
            <p:ph type="sldNum" sz="quarter" idx="12"/>
          </p:nvPr>
        </p:nvSpPr>
        <p:spPr/>
        <p:txBody>
          <a:bodyPr/>
          <a:lstStyle/>
          <a:p>
            <a:fld id="{614497F5-5DE3-4238-892C-5C8A74B78644}" type="slidenum">
              <a:rPr kumimoji="1" lang="ja-JP" altLang="en-US" smtClean="0"/>
              <a:t>17</a:t>
            </a:fld>
            <a:endParaRPr kumimoji="1" lang="ja-JP" altLang="en-US"/>
          </a:p>
        </p:txBody>
      </p:sp>
      <p:graphicFrame>
        <p:nvGraphicFramePr>
          <p:cNvPr id="5" name="表 4">
            <a:extLst>
              <a:ext uri="{FF2B5EF4-FFF2-40B4-BE49-F238E27FC236}">
                <a16:creationId xmlns="" xmlns:a16="http://schemas.microsoft.com/office/drawing/2014/main" id="{36A42215-E019-477D-B49D-652579AD20B3}"/>
              </a:ext>
            </a:extLst>
          </p:cNvPr>
          <p:cNvGraphicFramePr>
            <a:graphicFrameLocks noGrp="1"/>
          </p:cNvGraphicFramePr>
          <p:nvPr>
            <p:extLst>
              <p:ext uri="{D42A27DB-BD31-4B8C-83A1-F6EECF244321}">
                <p14:modId xmlns:p14="http://schemas.microsoft.com/office/powerpoint/2010/main" val="861332368"/>
              </p:ext>
            </p:extLst>
          </p:nvPr>
        </p:nvGraphicFramePr>
        <p:xfrm>
          <a:off x="496248" y="1965770"/>
          <a:ext cx="11404599" cy="4328864"/>
        </p:xfrm>
        <a:graphic>
          <a:graphicData uri="http://schemas.openxmlformats.org/drawingml/2006/table">
            <a:tbl>
              <a:tblPr>
                <a:tableStyleId>{C4B1156A-380E-4F78-BDF5-A606A8083BF9}</a:tableStyleId>
              </a:tblPr>
              <a:tblGrid>
                <a:gridCol w="3002539">
                  <a:extLst>
                    <a:ext uri="{9D8B030D-6E8A-4147-A177-3AD203B41FA5}">
                      <a16:colId xmlns="" xmlns:a16="http://schemas.microsoft.com/office/drawing/2014/main" val="1758671092"/>
                    </a:ext>
                  </a:extLst>
                </a:gridCol>
                <a:gridCol w="8402060">
                  <a:extLst>
                    <a:ext uri="{9D8B030D-6E8A-4147-A177-3AD203B41FA5}">
                      <a16:colId xmlns="" xmlns:a16="http://schemas.microsoft.com/office/drawing/2014/main" val="461877232"/>
                    </a:ext>
                  </a:extLst>
                </a:gridCol>
              </a:tblGrid>
              <a:tr h="459311">
                <a:tc>
                  <a:txBody>
                    <a:bodyPr/>
                    <a:lstStyle/>
                    <a:p>
                      <a:pPr algn="ctr" fontAlgn="ctr"/>
                      <a:r>
                        <a:rPr lang="ja-JP" altLang="en-US" sz="2400" u="none" strike="noStrike" dirty="0">
                          <a:effectLst/>
                        </a:rPr>
                        <a:t>要因</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概要</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195458390"/>
                  </a:ext>
                </a:extLst>
              </a:tr>
              <a:tr h="1289851">
                <a:tc>
                  <a:txBody>
                    <a:bodyPr/>
                    <a:lstStyle/>
                    <a:p>
                      <a:pPr algn="ctr" fontAlgn="ctr"/>
                      <a:r>
                        <a:rPr lang="ja-JP" altLang="en-US" sz="2800" u="none" strike="noStrike" dirty="0">
                          <a:effectLst/>
                        </a:rPr>
                        <a:t>送り手の要因</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同一のメッセージで同一の受け手を説得する場合でも送り手が</a:t>
                      </a:r>
                      <a:r>
                        <a:rPr lang="en-US" altLang="ja-JP" sz="2400" b="1" dirty="0">
                          <a:highlight>
                            <a:srgbClr val="FFFF00"/>
                          </a:highlight>
                        </a:rPr>
                        <a:t>AI</a:t>
                      </a:r>
                      <a:r>
                        <a:rPr lang="ja-JP" altLang="en-US" sz="2400" b="1" dirty="0">
                          <a:highlight>
                            <a:srgbClr val="FFFF00"/>
                          </a:highlight>
                        </a:rPr>
                        <a:t>を搭載した企業アカウントであるか</a:t>
                      </a:r>
                      <a:r>
                        <a:rPr lang="en-US" altLang="ja-JP" sz="2400" b="1" dirty="0">
                          <a:highlight>
                            <a:srgbClr val="FFFF00"/>
                          </a:highlight>
                        </a:rPr>
                        <a:t>AI</a:t>
                      </a:r>
                      <a:r>
                        <a:rPr lang="ja-JP" altLang="en-US" sz="2400" b="1" dirty="0">
                          <a:highlight>
                            <a:srgbClr val="FFFF00"/>
                          </a:highlight>
                        </a:rPr>
                        <a:t>を搭載していない企業アカウントであるか</a:t>
                      </a:r>
                      <a:r>
                        <a:rPr lang="ja-JP" altLang="en-US" sz="2400" u="none" strike="noStrike" dirty="0">
                          <a:effectLst/>
                        </a:rPr>
                        <a:t>によってその効果が異なること</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525380607"/>
                  </a:ext>
                </a:extLst>
              </a:tr>
              <a:tr h="1289851">
                <a:tc>
                  <a:txBody>
                    <a:bodyPr/>
                    <a:lstStyle/>
                    <a:p>
                      <a:pPr algn="ctr" fontAlgn="ctr"/>
                      <a:r>
                        <a:rPr lang="ja-JP" altLang="en-US" sz="2800" u="none" strike="noStrike" dirty="0">
                          <a:effectLst/>
                        </a:rPr>
                        <a:t>メッセージの要因</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同一内容のメッセージのであっても、その構成方法や</a:t>
                      </a:r>
                      <a:endParaRPr lang="en-US" altLang="ja-JP" sz="2400" u="none" strike="noStrike" dirty="0">
                        <a:effectLst/>
                      </a:endParaRPr>
                    </a:p>
                    <a:p>
                      <a:pPr algn="ctr" fontAlgn="ctr"/>
                      <a:r>
                        <a:rPr lang="ja-JP" altLang="en-US" sz="2400" u="none" strike="noStrike" dirty="0">
                          <a:effectLst/>
                        </a:rPr>
                        <a:t>メッセージ呈示方法が異なれば、効果が異なる</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204088301"/>
                  </a:ext>
                </a:extLst>
              </a:tr>
              <a:tr h="1289851">
                <a:tc>
                  <a:txBody>
                    <a:bodyPr/>
                    <a:lstStyle/>
                    <a:p>
                      <a:pPr algn="ctr" fontAlgn="ctr"/>
                      <a:r>
                        <a:rPr lang="ja-JP" altLang="en-US" sz="2800" u="none" strike="noStrike" dirty="0">
                          <a:effectLst/>
                        </a:rPr>
                        <a:t>受け手の要因</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同一の送り手が同一のメッセージで説得する場合でも</a:t>
                      </a:r>
                      <a:endParaRPr lang="en-US" altLang="ja-JP" sz="2400" u="none" strike="noStrike" dirty="0">
                        <a:effectLst/>
                      </a:endParaRPr>
                    </a:p>
                    <a:p>
                      <a:pPr algn="ctr" fontAlgn="ctr"/>
                      <a:r>
                        <a:rPr lang="ja-JP" altLang="en-US" sz="2400" b="1" dirty="0">
                          <a:highlight>
                            <a:srgbClr val="FFFF00"/>
                          </a:highlight>
                        </a:rPr>
                        <a:t>個々の</a:t>
                      </a:r>
                      <a:r>
                        <a:rPr lang="en-US" altLang="ja-JP" sz="2400" b="1" dirty="0">
                          <a:highlight>
                            <a:srgbClr val="FFFF00"/>
                          </a:highlight>
                        </a:rPr>
                        <a:t>LINE</a:t>
                      </a:r>
                      <a:r>
                        <a:rPr lang="ja-JP" altLang="en-US" sz="2400" b="1" dirty="0">
                          <a:highlight>
                            <a:srgbClr val="FFFF00"/>
                          </a:highlight>
                        </a:rPr>
                        <a:t>ユーザー</a:t>
                      </a:r>
                      <a:r>
                        <a:rPr lang="ja-JP" altLang="en-US" sz="2400" u="none" strike="noStrike" dirty="0">
                          <a:effectLst/>
                        </a:rPr>
                        <a:t>によってその効果が異なる</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3734773180"/>
                  </a:ext>
                </a:extLst>
              </a:tr>
            </a:tbl>
          </a:graphicData>
        </a:graphic>
      </p:graphicFrame>
      <p:sp>
        <p:nvSpPr>
          <p:cNvPr id="6" name="テキスト ボックス 5">
            <a:extLst>
              <a:ext uri="{FF2B5EF4-FFF2-40B4-BE49-F238E27FC236}">
                <a16:creationId xmlns="" xmlns:a16="http://schemas.microsoft.com/office/drawing/2014/main" id="{66EAB901-68E6-4417-9CF8-29AABEFE4315}"/>
              </a:ext>
            </a:extLst>
          </p:cNvPr>
          <p:cNvSpPr txBox="1"/>
          <p:nvPr/>
        </p:nvSpPr>
        <p:spPr>
          <a:xfrm>
            <a:off x="286605" y="1474246"/>
            <a:ext cx="7622600" cy="400110"/>
          </a:xfrm>
          <a:prstGeom prst="rect">
            <a:avLst/>
          </a:prstGeom>
          <a:noFill/>
        </p:spPr>
        <p:txBody>
          <a:bodyPr wrap="none" rtlCol="0">
            <a:spAutoFit/>
          </a:bodyPr>
          <a:lstStyle/>
          <a:p>
            <a:r>
              <a:rPr lang="ja-JP" altLang="en-US" sz="2000" dirty="0">
                <a:latin typeface="+mj-ea"/>
              </a:rPr>
              <a:t>説得的コミュニケーション効果の基本決定要因を当てはめると、</a:t>
            </a:r>
            <a:endParaRPr lang="en-US" altLang="ja-JP" sz="2000" dirty="0">
              <a:latin typeface="+mj-ea"/>
            </a:endParaRPr>
          </a:p>
        </p:txBody>
      </p:sp>
    </p:spTree>
    <p:extLst>
      <p:ext uri="{BB962C8B-B14F-4D97-AF65-F5344CB8AC3E}">
        <p14:creationId xmlns:p14="http://schemas.microsoft.com/office/powerpoint/2010/main" val="15449846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四角形: 角を丸くする 9">
            <a:extLst>
              <a:ext uri="{FF2B5EF4-FFF2-40B4-BE49-F238E27FC236}">
                <a16:creationId xmlns="" xmlns:a16="http://schemas.microsoft.com/office/drawing/2014/main" id="{8A04408B-BC1D-4F59-8F7E-308F0809C430}"/>
              </a:ext>
            </a:extLst>
          </p:cNvPr>
          <p:cNvSpPr/>
          <p:nvPr/>
        </p:nvSpPr>
        <p:spPr>
          <a:xfrm>
            <a:off x="1009934" y="1309346"/>
            <a:ext cx="10109377" cy="2976051"/>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solidFill>
                <a:schemeClr val="tx1"/>
              </a:solidFill>
            </a:endParaRPr>
          </a:p>
        </p:txBody>
      </p:sp>
      <p:sp>
        <p:nvSpPr>
          <p:cNvPr id="11" name="四角形: 角を丸くする 10">
            <a:extLst>
              <a:ext uri="{FF2B5EF4-FFF2-40B4-BE49-F238E27FC236}">
                <a16:creationId xmlns="" xmlns:a16="http://schemas.microsoft.com/office/drawing/2014/main" id="{D6E3DC05-7582-4266-89AB-1B8BDE408E46}"/>
              </a:ext>
            </a:extLst>
          </p:cNvPr>
          <p:cNvSpPr/>
          <p:nvPr/>
        </p:nvSpPr>
        <p:spPr>
          <a:xfrm>
            <a:off x="617978" y="5115541"/>
            <a:ext cx="10893287" cy="1420236"/>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solidFill>
                <a:schemeClr val="tx1"/>
              </a:solidFill>
            </a:endParaRPr>
          </a:p>
        </p:txBody>
      </p:sp>
      <p:sp>
        <p:nvSpPr>
          <p:cNvPr id="7" name="正方形/長方形 6">
            <a:extLst>
              <a:ext uri="{FF2B5EF4-FFF2-40B4-BE49-F238E27FC236}">
                <a16:creationId xmlns="" xmlns:a16="http://schemas.microsoft.com/office/drawing/2014/main" id="{50662E92-886E-4506-ABE2-76C7FBFE9423}"/>
              </a:ext>
            </a:extLst>
          </p:cNvPr>
          <p:cNvSpPr/>
          <p:nvPr/>
        </p:nvSpPr>
        <p:spPr>
          <a:xfrm>
            <a:off x="1209357" y="2612322"/>
            <a:ext cx="11890512" cy="400110"/>
          </a:xfrm>
          <a:prstGeom prst="rect">
            <a:avLst/>
          </a:prstGeom>
        </p:spPr>
        <p:txBody>
          <a:bodyPr wrap="square">
            <a:spAutoFit/>
          </a:bodyPr>
          <a:lstStyle/>
          <a:p>
            <a:pPr marL="457200" indent="-457200">
              <a:buFont typeface="+mj-ea"/>
              <a:buAutoNum type="circleNumDbPlain" startAt="2"/>
            </a:pPr>
            <a:r>
              <a:rPr lang="ja-JP" altLang="en-US" sz="2000" dirty="0"/>
              <a:t>スライド</a:t>
            </a:r>
            <a:r>
              <a:rPr lang="en-US" altLang="ja-JP" sz="2000" dirty="0"/>
              <a:t>19</a:t>
            </a:r>
            <a:r>
              <a:rPr lang="ja-JP" altLang="en-US" sz="2000" dirty="0"/>
              <a:t>により、</a:t>
            </a:r>
            <a:r>
              <a:rPr lang="en-US" altLang="ja-JP" sz="2000" dirty="0"/>
              <a:t>AI</a:t>
            </a:r>
            <a:r>
              <a:rPr lang="ja-JP" altLang="en-US" sz="2000" dirty="0"/>
              <a:t>（日常会話機能）による以下のメリットが挙げられる。</a:t>
            </a:r>
            <a:endParaRPr lang="en-US" altLang="ja-JP" sz="2000" dirty="0"/>
          </a:p>
        </p:txBody>
      </p:sp>
      <p:sp>
        <p:nvSpPr>
          <p:cNvPr id="2" name="タイトル 1">
            <a:extLst>
              <a:ext uri="{FF2B5EF4-FFF2-40B4-BE49-F238E27FC236}">
                <a16:creationId xmlns="" xmlns:a16="http://schemas.microsoft.com/office/drawing/2014/main" id="{6BBC7480-4086-4DF1-9875-9BE58441F222}"/>
              </a:ext>
            </a:extLst>
          </p:cNvPr>
          <p:cNvSpPr>
            <a:spLocks noGrp="1"/>
          </p:cNvSpPr>
          <p:nvPr>
            <p:ph type="title"/>
          </p:nvPr>
        </p:nvSpPr>
        <p:spPr>
          <a:xfrm>
            <a:off x="0" y="48404"/>
            <a:ext cx="12192000" cy="1325563"/>
          </a:xfrm>
        </p:spPr>
        <p:txBody>
          <a:bodyPr>
            <a:normAutofit/>
          </a:bodyPr>
          <a:lstStyle/>
          <a:p>
            <a:r>
              <a:rPr kumimoji="1" lang="ja-JP" altLang="en-US" sz="5400" dirty="0"/>
              <a:t>仮説導出１</a:t>
            </a:r>
          </a:p>
        </p:txBody>
      </p:sp>
      <p:sp>
        <p:nvSpPr>
          <p:cNvPr id="4" name="日付プレースホルダー 3">
            <a:extLst>
              <a:ext uri="{FF2B5EF4-FFF2-40B4-BE49-F238E27FC236}">
                <a16:creationId xmlns="" xmlns:a16="http://schemas.microsoft.com/office/drawing/2014/main" id="{51F3F458-96A2-44B1-B5CD-13959622B6C2}"/>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0362A54C-0E07-4044-9AE5-F173DD78C941}"/>
              </a:ext>
            </a:extLst>
          </p:cNvPr>
          <p:cNvSpPr>
            <a:spLocks noGrp="1"/>
          </p:cNvSpPr>
          <p:nvPr>
            <p:ph type="sldNum" sz="quarter" idx="12"/>
          </p:nvPr>
        </p:nvSpPr>
        <p:spPr/>
        <p:txBody>
          <a:bodyPr/>
          <a:lstStyle/>
          <a:p>
            <a:fld id="{614497F5-5DE3-4238-892C-5C8A74B78644}" type="slidenum">
              <a:rPr kumimoji="1" lang="ja-JP" altLang="en-US" smtClean="0"/>
              <a:t>18</a:t>
            </a:fld>
            <a:endParaRPr kumimoji="1" lang="ja-JP" altLang="en-US"/>
          </a:p>
        </p:txBody>
      </p:sp>
      <p:sp>
        <p:nvSpPr>
          <p:cNvPr id="6" name="正方形/長方形 5">
            <a:extLst>
              <a:ext uri="{FF2B5EF4-FFF2-40B4-BE49-F238E27FC236}">
                <a16:creationId xmlns="" xmlns:a16="http://schemas.microsoft.com/office/drawing/2014/main" id="{D38174BD-C370-4DB6-8441-FCAD333240C7}"/>
              </a:ext>
            </a:extLst>
          </p:cNvPr>
          <p:cNvSpPr/>
          <p:nvPr/>
        </p:nvSpPr>
        <p:spPr>
          <a:xfrm>
            <a:off x="1209357" y="1536717"/>
            <a:ext cx="11443251" cy="707886"/>
          </a:xfrm>
          <a:prstGeom prst="rect">
            <a:avLst/>
          </a:prstGeom>
        </p:spPr>
        <p:txBody>
          <a:bodyPr wrap="square">
            <a:spAutoFit/>
          </a:bodyPr>
          <a:lstStyle/>
          <a:p>
            <a:pPr marL="457200" indent="-457200">
              <a:buFont typeface="+mj-ea"/>
              <a:buAutoNum type="circleNumDbPlain"/>
            </a:pPr>
            <a:r>
              <a:rPr lang="ja-JP" altLang="en-US" sz="2000" dirty="0"/>
              <a:t>聞き取り調査より、ユーザーの行動要点の</a:t>
            </a:r>
            <a:r>
              <a:rPr lang="en-US" altLang="ja-JP" sz="2000" dirty="0"/>
              <a:t>1</a:t>
            </a:r>
            <a:r>
              <a:rPr lang="ja-JP" altLang="en-US" sz="2000" dirty="0" err="1"/>
              <a:t>つで</a:t>
            </a:r>
            <a:r>
              <a:rPr lang="ja-JP" altLang="en-US" sz="2000" dirty="0"/>
              <a:t>ある興味の訴求に焦点を絞り</a:t>
            </a:r>
            <a:endParaRPr lang="en-US" altLang="ja-JP" sz="2000" dirty="0"/>
          </a:p>
          <a:p>
            <a:r>
              <a:rPr lang="ja-JP" altLang="en-US" sz="2000" dirty="0"/>
              <a:t>企業・商品に対する興味の有無による行動の違いを調査する。</a:t>
            </a:r>
          </a:p>
        </p:txBody>
      </p:sp>
      <p:sp>
        <p:nvSpPr>
          <p:cNvPr id="9" name="正方形/長方形 8">
            <a:extLst>
              <a:ext uri="{FF2B5EF4-FFF2-40B4-BE49-F238E27FC236}">
                <a16:creationId xmlns="" xmlns:a16="http://schemas.microsoft.com/office/drawing/2014/main" id="{78B171CC-4C57-4A13-A757-97F3F3605C2D}"/>
              </a:ext>
            </a:extLst>
          </p:cNvPr>
          <p:cNvSpPr/>
          <p:nvPr/>
        </p:nvSpPr>
        <p:spPr>
          <a:xfrm>
            <a:off x="0" y="5375872"/>
            <a:ext cx="11979886" cy="954107"/>
          </a:xfrm>
          <a:prstGeom prst="rect">
            <a:avLst/>
          </a:prstGeom>
        </p:spPr>
        <p:txBody>
          <a:bodyPr wrap="square">
            <a:spAutoFit/>
          </a:bodyPr>
          <a:lstStyle/>
          <a:p>
            <a:pPr algn="ctr"/>
            <a:r>
              <a:rPr lang="ja-JP" altLang="en-US" sz="2800" dirty="0"/>
              <a:t>これらのことから企業そのものに興味・関心のないユーザー層に</a:t>
            </a:r>
            <a:endParaRPr lang="en-US" altLang="ja-JP" sz="2800" dirty="0"/>
          </a:p>
          <a:p>
            <a:pPr algn="ctr"/>
            <a:r>
              <a:rPr lang="en-US" altLang="ja-JP" sz="2800" dirty="0"/>
              <a:t>AI</a:t>
            </a:r>
            <a:r>
              <a:rPr lang="ja-JP" altLang="en-US" sz="2800" dirty="0"/>
              <a:t>有効なのではないかと考えた</a:t>
            </a:r>
          </a:p>
        </p:txBody>
      </p:sp>
      <p:sp>
        <p:nvSpPr>
          <p:cNvPr id="3" name="正方形/長方形 2">
            <a:extLst>
              <a:ext uri="{FF2B5EF4-FFF2-40B4-BE49-F238E27FC236}">
                <a16:creationId xmlns="" xmlns:a16="http://schemas.microsoft.com/office/drawing/2014/main" id="{8E856468-FB0E-4CDB-9D42-598417F69AB0}"/>
              </a:ext>
            </a:extLst>
          </p:cNvPr>
          <p:cNvSpPr/>
          <p:nvPr/>
        </p:nvSpPr>
        <p:spPr>
          <a:xfrm>
            <a:off x="1688639" y="3016556"/>
            <a:ext cx="9710533" cy="1015663"/>
          </a:xfrm>
          <a:prstGeom prst="rect">
            <a:avLst/>
          </a:prstGeom>
        </p:spPr>
        <p:txBody>
          <a:bodyPr wrap="square">
            <a:spAutoFit/>
          </a:bodyPr>
          <a:lstStyle/>
          <a:p>
            <a:r>
              <a:rPr lang="ja-JP" altLang="en-US" sz="2000" dirty="0"/>
              <a:t>・暇つぶしになる　　　　　　・気兼ねなく会話ができる</a:t>
            </a:r>
            <a:endParaRPr lang="en-US" altLang="ja-JP" sz="2000" dirty="0"/>
          </a:p>
          <a:p>
            <a:r>
              <a:rPr lang="ja-JP" altLang="en-US" sz="2000" dirty="0"/>
              <a:t>・会話が楽しい　　　　　　　・新規フォローが増える</a:t>
            </a:r>
          </a:p>
          <a:p>
            <a:r>
              <a:rPr lang="ja-JP" altLang="en-US" sz="2000" dirty="0"/>
              <a:t>・ブロック解除</a:t>
            </a:r>
            <a:endParaRPr lang="en-US" altLang="ja-JP" sz="2000" dirty="0"/>
          </a:p>
        </p:txBody>
      </p:sp>
      <p:sp>
        <p:nvSpPr>
          <p:cNvPr id="12" name="山形 8">
            <a:extLst>
              <a:ext uri="{FF2B5EF4-FFF2-40B4-BE49-F238E27FC236}">
                <a16:creationId xmlns="" xmlns:a16="http://schemas.microsoft.com/office/drawing/2014/main" id="{51E9BCA1-E461-43A9-8170-8D321F400E78}"/>
              </a:ext>
            </a:extLst>
          </p:cNvPr>
          <p:cNvSpPr/>
          <p:nvPr/>
        </p:nvSpPr>
        <p:spPr>
          <a:xfrm rot="5400000">
            <a:off x="5725236" y="4322402"/>
            <a:ext cx="454582" cy="762387"/>
          </a:xfrm>
          <a:prstGeom prst="chevron">
            <a:avLst/>
          </a:prstGeom>
          <a:solidFill>
            <a:srgbClr val="FF9999">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ja-JP" altLang="en-US">
              <a:solidFill>
                <a:prstClr val="black"/>
              </a:solidFill>
            </a:endParaRPr>
          </a:p>
        </p:txBody>
      </p:sp>
    </p:spTree>
    <p:extLst>
      <p:ext uri="{BB962C8B-B14F-4D97-AF65-F5344CB8AC3E}">
        <p14:creationId xmlns:p14="http://schemas.microsoft.com/office/powerpoint/2010/main" val="3963841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四角形: 角を丸くする 7">
            <a:extLst>
              <a:ext uri="{FF2B5EF4-FFF2-40B4-BE49-F238E27FC236}">
                <a16:creationId xmlns="" xmlns:a16="http://schemas.microsoft.com/office/drawing/2014/main" id="{855E0259-9B4F-4496-B742-5CB93A0FEFA8}"/>
              </a:ext>
            </a:extLst>
          </p:cNvPr>
          <p:cNvSpPr/>
          <p:nvPr/>
        </p:nvSpPr>
        <p:spPr>
          <a:xfrm>
            <a:off x="225513" y="1672484"/>
            <a:ext cx="11740974" cy="3798614"/>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solidFill>
                <a:schemeClr val="tx1"/>
              </a:solidFill>
            </a:endParaRPr>
          </a:p>
        </p:txBody>
      </p:sp>
      <p:sp>
        <p:nvSpPr>
          <p:cNvPr id="2" name="タイトル 1">
            <a:extLst>
              <a:ext uri="{FF2B5EF4-FFF2-40B4-BE49-F238E27FC236}">
                <a16:creationId xmlns="" xmlns:a16="http://schemas.microsoft.com/office/drawing/2014/main" id="{E7A2CC2B-2B64-427E-873A-531218555046}"/>
              </a:ext>
            </a:extLst>
          </p:cNvPr>
          <p:cNvSpPr>
            <a:spLocks noGrp="1"/>
          </p:cNvSpPr>
          <p:nvPr>
            <p:ph type="title"/>
          </p:nvPr>
        </p:nvSpPr>
        <p:spPr>
          <a:xfrm>
            <a:off x="0" y="15595"/>
            <a:ext cx="10515600" cy="1325563"/>
          </a:xfrm>
        </p:spPr>
        <p:txBody>
          <a:bodyPr>
            <a:normAutofit/>
          </a:bodyPr>
          <a:lstStyle/>
          <a:p>
            <a:r>
              <a:rPr kumimoji="1" lang="ja-JP" altLang="en-US" sz="5400" dirty="0"/>
              <a:t>仮説１</a:t>
            </a:r>
          </a:p>
        </p:txBody>
      </p:sp>
      <p:sp>
        <p:nvSpPr>
          <p:cNvPr id="4" name="日付プレースホルダー 3">
            <a:extLst>
              <a:ext uri="{FF2B5EF4-FFF2-40B4-BE49-F238E27FC236}">
                <a16:creationId xmlns="" xmlns:a16="http://schemas.microsoft.com/office/drawing/2014/main" id="{C3A572DA-D9AF-4E94-BC0E-3A5B35BAA63E}"/>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3FF0C85F-0B89-4321-B168-7CA8584CB158}"/>
              </a:ext>
            </a:extLst>
          </p:cNvPr>
          <p:cNvSpPr>
            <a:spLocks noGrp="1"/>
          </p:cNvSpPr>
          <p:nvPr>
            <p:ph type="sldNum" sz="quarter" idx="12"/>
          </p:nvPr>
        </p:nvSpPr>
        <p:spPr/>
        <p:txBody>
          <a:bodyPr/>
          <a:lstStyle/>
          <a:p>
            <a:fld id="{614497F5-5DE3-4238-892C-5C8A74B78644}" type="slidenum">
              <a:rPr kumimoji="1" lang="ja-JP" altLang="en-US" smtClean="0"/>
              <a:t>19</a:t>
            </a:fld>
            <a:endParaRPr kumimoji="1" lang="ja-JP" altLang="en-US"/>
          </a:p>
        </p:txBody>
      </p:sp>
      <p:sp>
        <p:nvSpPr>
          <p:cNvPr id="7" name="正方形/長方形 6">
            <a:extLst>
              <a:ext uri="{FF2B5EF4-FFF2-40B4-BE49-F238E27FC236}">
                <a16:creationId xmlns="" xmlns:a16="http://schemas.microsoft.com/office/drawing/2014/main" id="{CF7D869A-173D-40D3-94B6-26CCA9C7DC14}"/>
              </a:ext>
            </a:extLst>
          </p:cNvPr>
          <p:cNvSpPr/>
          <p:nvPr/>
        </p:nvSpPr>
        <p:spPr>
          <a:xfrm>
            <a:off x="251791" y="2489422"/>
            <a:ext cx="11740973" cy="2062103"/>
          </a:xfrm>
          <a:prstGeom prst="rect">
            <a:avLst/>
          </a:prstGeom>
        </p:spPr>
        <p:txBody>
          <a:bodyPr wrap="square">
            <a:spAutoFit/>
          </a:bodyPr>
          <a:lstStyle/>
          <a:p>
            <a:pPr algn="ctr"/>
            <a:r>
              <a:rPr lang="ja-JP" altLang="en-US" sz="3200" dirty="0"/>
              <a:t>企業や商品に興味のないユーザーには</a:t>
            </a:r>
            <a:endParaRPr lang="en-US" altLang="ja-JP" sz="3200" dirty="0"/>
          </a:p>
          <a:p>
            <a:pPr algn="ctr"/>
            <a:r>
              <a:rPr lang="en-US" altLang="ja-JP" sz="3200" dirty="0"/>
              <a:t>AI</a:t>
            </a:r>
            <a:r>
              <a:rPr lang="ja-JP" altLang="en-US" sz="3200" dirty="0"/>
              <a:t>を搭載した企業アカウントとやりとりをすると</a:t>
            </a:r>
            <a:endParaRPr lang="en-US" altLang="ja-JP" sz="3200" dirty="0"/>
          </a:p>
          <a:p>
            <a:pPr algn="ctr"/>
            <a:r>
              <a:rPr lang="en-US" altLang="ja-JP" sz="3200" dirty="0"/>
              <a:t> AI</a:t>
            </a:r>
            <a:r>
              <a:rPr lang="ja-JP" altLang="en-US" sz="3200" dirty="0"/>
              <a:t>を搭載した企業アカウントとやりとりをするよりも</a:t>
            </a:r>
            <a:endParaRPr lang="en-US" altLang="ja-JP" sz="3200" dirty="0"/>
          </a:p>
          <a:p>
            <a:pPr algn="ctr"/>
            <a:r>
              <a:rPr lang="ja-JP" altLang="en-US" sz="3200" dirty="0"/>
              <a:t>企業に対する興味関心が上がる</a:t>
            </a:r>
          </a:p>
        </p:txBody>
      </p:sp>
    </p:spTree>
    <p:extLst>
      <p:ext uri="{BB962C8B-B14F-4D97-AF65-F5344CB8AC3E}">
        <p14:creationId xmlns:p14="http://schemas.microsoft.com/office/powerpoint/2010/main" val="955888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10515600" cy="1325563"/>
          </a:xfrm>
        </p:spPr>
        <p:txBody>
          <a:bodyPr>
            <a:normAutofit/>
          </a:bodyPr>
          <a:lstStyle/>
          <a:p>
            <a:r>
              <a:rPr kumimoji="1" lang="ja-JP" altLang="en-US" sz="5400" dirty="0"/>
              <a:t>研究概要</a:t>
            </a:r>
          </a:p>
        </p:txBody>
      </p:sp>
      <p:sp>
        <p:nvSpPr>
          <p:cNvPr id="3" name="コンテンツ プレースホルダー 2"/>
          <p:cNvSpPr>
            <a:spLocks noGrp="1"/>
          </p:cNvSpPr>
          <p:nvPr>
            <p:ph idx="1"/>
          </p:nvPr>
        </p:nvSpPr>
        <p:spPr>
          <a:xfrm>
            <a:off x="689060" y="1957649"/>
            <a:ext cx="10751127" cy="4433021"/>
          </a:xfrm>
        </p:spPr>
        <p:txBody>
          <a:bodyPr>
            <a:normAutofit/>
          </a:bodyPr>
          <a:lstStyle/>
          <a:p>
            <a:r>
              <a:rPr lang="ja-JP" altLang="en-US" sz="2400" dirty="0"/>
              <a:t>近年企業は</a:t>
            </a:r>
            <a:r>
              <a:rPr lang="en-US" altLang="ja-JP" sz="2400" dirty="0"/>
              <a:t>SNS</a:t>
            </a:r>
            <a:r>
              <a:rPr lang="ja-JP" altLang="en-US" sz="2400" dirty="0"/>
              <a:t>内で公式アカウントを設立し、それぞれの用途に合わせた様々なプロモーションを行っている</a:t>
            </a:r>
            <a:endParaRPr lang="en-US" altLang="ja-JP" sz="2400" dirty="0"/>
          </a:p>
          <a:p>
            <a:pPr marL="0" indent="0">
              <a:buNone/>
            </a:pPr>
            <a:r>
              <a:rPr lang="ja-JP" altLang="en-US" sz="2400" dirty="0"/>
              <a:t>　数多くある</a:t>
            </a:r>
            <a:r>
              <a:rPr lang="en-US" altLang="ja-JP" sz="2400" dirty="0"/>
              <a:t>SNS</a:t>
            </a:r>
            <a:r>
              <a:rPr lang="ja-JP" altLang="en-US" sz="2400" dirty="0"/>
              <a:t>の中から登録ユーザー数が最も多く、利用人数が増加して</a:t>
            </a:r>
            <a:endParaRPr lang="en-US" altLang="ja-JP" sz="2400" dirty="0"/>
          </a:p>
          <a:p>
            <a:pPr marL="0" indent="0">
              <a:buNone/>
            </a:pPr>
            <a:r>
              <a:rPr lang="ja-JP" altLang="en-US" sz="2400" dirty="0"/>
              <a:t>　いるという点から</a:t>
            </a:r>
            <a:r>
              <a:rPr lang="en-US" altLang="ja-JP" sz="2400" dirty="0"/>
              <a:t>LINE</a:t>
            </a:r>
            <a:r>
              <a:rPr lang="ja-JP" altLang="en-US" sz="2400" dirty="0"/>
              <a:t>に注目する</a:t>
            </a:r>
            <a:endParaRPr lang="en-US" altLang="ja-JP" sz="2400" dirty="0"/>
          </a:p>
          <a:p>
            <a:pPr marL="0" indent="0">
              <a:buNone/>
            </a:pPr>
            <a:endParaRPr kumimoji="1" lang="en-US" altLang="ja-JP" sz="2400" dirty="0"/>
          </a:p>
          <a:p>
            <a:r>
              <a:rPr lang="ja-JP" altLang="en-US" sz="2400" dirty="0"/>
              <a:t>顧客に対して効果のある</a:t>
            </a:r>
            <a:r>
              <a:rPr lang="en-US" altLang="ja-JP" sz="2400" dirty="0"/>
              <a:t>AI</a:t>
            </a:r>
            <a:r>
              <a:rPr lang="ja-JP" altLang="en-US" sz="2400" dirty="0"/>
              <a:t>を用いた</a:t>
            </a:r>
            <a:r>
              <a:rPr lang="en-US" altLang="ja-JP" sz="2400" dirty="0"/>
              <a:t>LINE</a:t>
            </a:r>
            <a:r>
              <a:rPr lang="ja-JP" altLang="en-US" sz="2400" dirty="0"/>
              <a:t>ならでは</a:t>
            </a:r>
            <a:r>
              <a:rPr lang="ja-JP" altLang="en-US" sz="2400" dirty="0" err="1"/>
              <a:t>の</a:t>
            </a:r>
            <a:r>
              <a:rPr lang="ja-JP" altLang="en-US" sz="2400" dirty="0"/>
              <a:t>有益な広告手法を明らかにする</a:t>
            </a:r>
            <a:endParaRPr kumimoji="1" lang="en-US" altLang="ja-JP" sz="2400" dirty="0"/>
          </a:p>
        </p:txBody>
      </p:sp>
      <p:sp>
        <p:nvSpPr>
          <p:cNvPr id="9" name="日付プレースホルダー 8">
            <a:extLst>
              <a:ext uri="{FF2B5EF4-FFF2-40B4-BE49-F238E27FC236}">
                <a16:creationId xmlns="" xmlns:a16="http://schemas.microsoft.com/office/drawing/2014/main" id="{A81ADCFA-7E84-44A2-8820-805F47AA10D9}"/>
              </a:ext>
            </a:extLst>
          </p:cNvPr>
          <p:cNvSpPr>
            <a:spLocks noGrp="1"/>
          </p:cNvSpPr>
          <p:nvPr>
            <p:ph type="dt" sz="half" idx="10"/>
          </p:nvPr>
        </p:nvSpPr>
        <p:spPr/>
        <p:txBody>
          <a:bodyPr/>
          <a:lstStyle/>
          <a:p>
            <a:r>
              <a:rPr kumimoji="1" lang="en-US" altLang="ja-JP"/>
              <a:t>2017/12/16</a:t>
            </a:r>
            <a:endParaRPr kumimoji="1" lang="ja-JP" altLang="en-US"/>
          </a:p>
        </p:txBody>
      </p:sp>
      <p:sp>
        <p:nvSpPr>
          <p:cNvPr id="11" name="スライド番号プレースホルダー 10">
            <a:extLst>
              <a:ext uri="{FF2B5EF4-FFF2-40B4-BE49-F238E27FC236}">
                <a16:creationId xmlns="" xmlns:a16="http://schemas.microsoft.com/office/drawing/2014/main" id="{C383DB40-632A-43DD-B644-853FAC83DBD0}"/>
              </a:ext>
            </a:extLst>
          </p:cNvPr>
          <p:cNvSpPr>
            <a:spLocks noGrp="1"/>
          </p:cNvSpPr>
          <p:nvPr>
            <p:ph type="sldNum" sz="quarter" idx="12"/>
          </p:nvPr>
        </p:nvSpPr>
        <p:spPr/>
        <p:txBody>
          <a:bodyPr/>
          <a:lstStyle/>
          <a:p>
            <a:fld id="{614497F5-5DE3-4238-892C-5C8A74B78644}" type="slidenum">
              <a:rPr kumimoji="1" lang="ja-JP" altLang="en-US" smtClean="0"/>
              <a:t>2</a:t>
            </a:fld>
            <a:endParaRPr kumimoji="1" lang="ja-JP" altLang="en-US"/>
          </a:p>
        </p:txBody>
      </p:sp>
    </p:spTree>
    <p:extLst>
      <p:ext uri="{BB962C8B-B14F-4D97-AF65-F5344CB8AC3E}">
        <p14:creationId xmlns:p14="http://schemas.microsoft.com/office/powerpoint/2010/main" val="2892648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A44A1896-858C-4B9E-9420-432E2D8AAA0C}"/>
              </a:ext>
            </a:extLst>
          </p:cNvPr>
          <p:cNvSpPr>
            <a:spLocks noGrp="1"/>
          </p:cNvSpPr>
          <p:nvPr>
            <p:ph type="title"/>
          </p:nvPr>
        </p:nvSpPr>
        <p:spPr>
          <a:xfrm>
            <a:off x="0" y="348738"/>
            <a:ext cx="10515600" cy="1325563"/>
          </a:xfrm>
        </p:spPr>
        <p:txBody>
          <a:bodyPr>
            <a:normAutofit fontScale="90000"/>
          </a:bodyPr>
          <a:lstStyle/>
          <a:p>
            <a:r>
              <a:rPr lang="ja-JP" altLang="en-US" dirty="0"/>
              <a:t>仮説導出２：</a:t>
            </a:r>
            <a:r>
              <a:rPr lang="ja-JP" altLang="en-US" dirty="0">
                <a:latin typeface="+mj-ea"/>
              </a:rPr>
              <a:t>説得的コミュニケーション効果の基本決定要因</a:t>
            </a:r>
            <a:r>
              <a:rPr lang="ja-JP" altLang="en-US" dirty="0"/>
              <a:t/>
            </a:r>
            <a:br>
              <a:rPr lang="ja-JP" altLang="en-US" dirty="0"/>
            </a:br>
            <a:endParaRPr kumimoji="1" lang="ja-JP" altLang="en-US" dirty="0"/>
          </a:p>
        </p:txBody>
      </p:sp>
      <p:sp>
        <p:nvSpPr>
          <p:cNvPr id="3" name="日付プレースホルダー 2">
            <a:extLst>
              <a:ext uri="{FF2B5EF4-FFF2-40B4-BE49-F238E27FC236}">
                <a16:creationId xmlns="" xmlns:a16="http://schemas.microsoft.com/office/drawing/2014/main" id="{2551979B-40AD-4077-BA16-46CC691F61D3}"/>
              </a:ext>
            </a:extLst>
          </p:cNvPr>
          <p:cNvSpPr>
            <a:spLocks noGrp="1"/>
          </p:cNvSpPr>
          <p:nvPr>
            <p:ph type="dt" sz="half" idx="10"/>
          </p:nvPr>
        </p:nvSpPr>
        <p:spPr/>
        <p:txBody>
          <a:bodyPr/>
          <a:lstStyle/>
          <a:p>
            <a:r>
              <a:rPr kumimoji="1" lang="en-US" altLang="ja-JP"/>
              <a:t>2017/12/16</a:t>
            </a:r>
            <a:endParaRPr kumimoji="1" lang="ja-JP" altLang="en-US"/>
          </a:p>
        </p:txBody>
      </p:sp>
      <p:sp>
        <p:nvSpPr>
          <p:cNvPr id="4" name="スライド番号プレースホルダー 3">
            <a:extLst>
              <a:ext uri="{FF2B5EF4-FFF2-40B4-BE49-F238E27FC236}">
                <a16:creationId xmlns="" xmlns:a16="http://schemas.microsoft.com/office/drawing/2014/main" id="{9DB66C97-1A17-4E14-9935-CD4021C7EA3E}"/>
              </a:ext>
            </a:extLst>
          </p:cNvPr>
          <p:cNvSpPr>
            <a:spLocks noGrp="1"/>
          </p:cNvSpPr>
          <p:nvPr>
            <p:ph type="sldNum" sz="quarter" idx="12"/>
          </p:nvPr>
        </p:nvSpPr>
        <p:spPr/>
        <p:txBody>
          <a:bodyPr/>
          <a:lstStyle/>
          <a:p>
            <a:fld id="{614497F5-5DE3-4238-892C-5C8A74B78644}" type="slidenum">
              <a:rPr kumimoji="1" lang="ja-JP" altLang="en-US" smtClean="0"/>
              <a:t>20</a:t>
            </a:fld>
            <a:endParaRPr kumimoji="1" lang="ja-JP" altLang="en-US"/>
          </a:p>
        </p:txBody>
      </p:sp>
      <p:graphicFrame>
        <p:nvGraphicFramePr>
          <p:cNvPr id="5" name="表 4">
            <a:extLst>
              <a:ext uri="{FF2B5EF4-FFF2-40B4-BE49-F238E27FC236}">
                <a16:creationId xmlns="" xmlns:a16="http://schemas.microsoft.com/office/drawing/2014/main" id="{36A42215-E019-477D-B49D-652579AD20B3}"/>
              </a:ext>
            </a:extLst>
          </p:cNvPr>
          <p:cNvGraphicFramePr>
            <a:graphicFrameLocks noGrp="1"/>
          </p:cNvGraphicFramePr>
          <p:nvPr>
            <p:extLst>
              <p:ext uri="{D42A27DB-BD31-4B8C-83A1-F6EECF244321}">
                <p14:modId xmlns:p14="http://schemas.microsoft.com/office/powerpoint/2010/main" val="3353184698"/>
              </p:ext>
            </p:extLst>
          </p:nvPr>
        </p:nvGraphicFramePr>
        <p:xfrm>
          <a:off x="496248" y="1965770"/>
          <a:ext cx="11404599" cy="4328864"/>
        </p:xfrm>
        <a:graphic>
          <a:graphicData uri="http://schemas.openxmlformats.org/drawingml/2006/table">
            <a:tbl>
              <a:tblPr>
                <a:tableStyleId>{C4B1156A-380E-4F78-BDF5-A606A8083BF9}</a:tableStyleId>
              </a:tblPr>
              <a:tblGrid>
                <a:gridCol w="3002539">
                  <a:extLst>
                    <a:ext uri="{9D8B030D-6E8A-4147-A177-3AD203B41FA5}">
                      <a16:colId xmlns="" xmlns:a16="http://schemas.microsoft.com/office/drawing/2014/main" val="1758671092"/>
                    </a:ext>
                  </a:extLst>
                </a:gridCol>
                <a:gridCol w="8402060">
                  <a:extLst>
                    <a:ext uri="{9D8B030D-6E8A-4147-A177-3AD203B41FA5}">
                      <a16:colId xmlns="" xmlns:a16="http://schemas.microsoft.com/office/drawing/2014/main" val="461877232"/>
                    </a:ext>
                  </a:extLst>
                </a:gridCol>
              </a:tblGrid>
              <a:tr h="459311">
                <a:tc>
                  <a:txBody>
                    <a:bodyPr/>
                    <a:lstStyle/>
                    <a:p>
                      <a:pPr algn="ctr" fontAlgn="ctr"/>
                      <a:r>
                        <a:rPr lang="ja-JP" altLang="en-US" sz="2400" u="none" strike="noStrike" dirty="0">
                          <a:effectLst/>
                        </a:rPr>
                        <a:t>要因</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概要</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195458390"/>
                  </a:ext>
                </a:extLst>
              </a:tr>
              <a:tr h="1289851">
                <a:tc>
                  <a:txBody>
                    <a:bodyPr/>
                    <a:lstStyle/>
                    <a:p>
                      <a:pPr algn="ctr" fontAlgn="ctr"/>
                      <a:r>
                        <a:rPr lang="ja-JP" altLang="en-US" sz="2800" u="none" strike="noStrike" dirty="0">
                          <a:effectLst/>
                        </a:rPr>
                        <a:t>送り手の要因</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同一のメッセージで同一の受け手を説得する場合でも送り手が</a:t>
                      </a:r>
                      <a:r>
                        <a:rPr lang="ja-JP" altLang="en-US" sz="2400" b="1" dirty="0">
                          <a:highlight>
                            <a:srgbClr val="FFFF00"/>
                          </a:highlight>
                        </a:rPr>
                        <a:t>どのような性格のキャラクター</a:t>
                      </a:r>
                      <a:r>
                        <a:rPr lang="ja-JP" altLang="en-US" sz="2400" u="none" strike="noStrike" dirty="0">
                          <a:effectLst/>
                        </a:rPr>
                        <a:t>によってその効果が異なる</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525380607"/>
                  </a:ext>
                </a:extLst>
              </a:tr>
              <a:tr h="1289851">
                <a:tc>
                  <a:txBody>
                    <a:bodyPr/>
                    <a:lstStyle/>
                    <a:p>
                      <a:pPr algn="ctr" fontAlgn="ctr"/>
                      <a:r>
                        <a:rPr lang="ja-JP" altLang="en-US" sz="2800" u="none" strike="noStrike" dirty="0">
                          <a:effectLst/>
                        </a:rPr>
                        <a:t>メッセージの要因</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同一内容のメッセージのであっても、その構成方法や</a:t>
                      </a:r>
                      <a:endParaRPr lang="en-US" altLang="ja-JP" sz="2400" u="none" strike="noStrike" dirty="0">
                        <a:effectLst/>
                      </a:endParaRPr>
                    </a:p>
                    <a:p>
                      <a:pPr algn="ctr" fontAlgn="ctr"/>
                      <a:r>
                        <a:rPr lang="ja-JP" altLang="en-US" sz="2400" u="none" strike="noStrike" dirty="0">
                          <a:effectLst/>
                        </a:rPr>
                        <a:t>メッセージ呈示方法</a:t>
                      </a:r>
                      <a:r>
                        <a:rPr lang="en-US" altLang="ja-JP" sz="2400" b="1" dirty="0">
                          <a:highlight>
                            <a:srgbClr val="FFFF00"/>
                          </a:highlight>
                        </a:rPr>
                        <a:t>(</a:t>
                      </a:r>
                      <a:r>
                        <a:rPr lang="ja-JP" altLang="en-US" sz="2400" b="1" dirty="0">
                          <a:highlight>
                            <a:srgbClr val="FFFF00"/>
                          </a:highlight>
                        </a:rPr>
                        <a:t>商品紹介・画像・</a:t>
                      </a:r>
                      <a:r>
                        <a:rPr lang="en-US" altLang="ja-JP" sz="2400" b="1" dirty="0">
                          <a:highlight>
                            <a:srgbClr val="FFFF00"/>
                          </a:highlight>
                        </a:rPr>
                        <a:t>URL</a:t>
                      </a:r>
                      <a:r>
                        <a:rPr lang="ja-JP" altLang="en-US" sz="2400" b="1" dirty="0">
                          <a:highlight>
                            <a:srgbClr val="FFFF00"/>
                          </a:highlight>
                        </a:rPr>
                        <a:t>の有無など</a:t>
                      </a:r>
                      <a:r>
                        <a:rPr lang="en-US" altLang="ja-JP" sz="2400" b="1" dirty="0">
                          <a:highlight>
                            <a:srgbClr val="FFFF00"/>
                          </a:highlight>
                        </a:rPr>
                        <a:t>)</a:t>
                      </a:r>
                      <a:r>
                        <a:rPr lang="ja-JP" altLang="en-US" sz="2400" u="none" strike="noStrike" dirty="0">
                          <a:effectLst/>
                        </a:rPr>
                        <a:t>が異なれば、効果が異なる</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204088301"/>
                  </a:ext>
                </a:extLst>
              </a:tr>
              <a:tr h="1289851">
                <a:tc>
                  <a:txBody>
                    <a:bodyPr/>
                    <a:lstStyle/>
                    <a:p>
                      <a:pPr algn="ctr" fontAlgn="ctr"/>
                      <a:r>
                        <a:rPr lang="ja-JP" altLang="en-US" sz="2800" u="none" strike="noStrike" dirty="0">
                          <a:effectLst/>
                        </a:rPr>
                        <a:t>受け手の要因</a:t>
                      </a:r>
                      <a:endParaRPr lang="ja-JP" altLang="en-US" sz="28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tc>
                  <a:txBody>
                    <a:bodyPr/>
                    <a:lstStyle/>
                    <a:p>
                      <a:pPr algn="ctr" fontAlgn="ctr"/>
                      <a:r>
                        <a:rPr lang="ja-JP" altLang="en-US" sz="2400" u="none" strike="noStrike" dirty="0">
                          <a:effectLst/>
                        </a:rPr>
                        <a:t>同一の送り手が同一のメッセージで説得する場合でも</a:t>
                      </a:r>
                      <a:endParaRPr lang="en-US" altLang="ja-JP" sz="2400" u="none" strike="noStrike" dirty="0">
                        <a:effectLst/>
                      </a:endParaRPr>
                    </a:p>
                    <a:p>
                      <a:pPr algn="ctr" fontAlgn="ctr"/>
                      <a:r>
                        <a:rPr lang="ja-JP" altLang="en-US" sz="2400" b="1" dirty="0">
                          <a:highlight>
                            <a:srgbClr val="FFFF00"/>
                          </a:highlight>
                        </a:rPr>
                        <a:t>個々の</a:t>
                      </a:r>
                      <a:r>
                        <a:rPr lang="en-US" altLang="ja-JP" sz="2400" b="1" dirty="0">
                          <a:highlight>
                            <a:srgbClr val="FFFF00"/>
                          </a:highlight>
                        </a:rPr>
                        <a:t>LINE</a:t>
                      </a:r>
                      <a:r>
                        <a:rPr lang="ja-JP" altLang="en-US" sz="2400" b="1" dirty="0">
                          <a:highlight>
                            <a:srgbClr val="FFFF00"/>
                          </a:highlight>
                        </a:rPr>
                        <a:t>ユーザーの興味、職業、趣味、年齢</a:t>
                      </a:r>
                      <a:r>
                        <a:rPr lang="ja-JP" altLang="en-US" sz="2400" u="none" strike="noStrike" dirty="0">
                          <a:effectLst/>
                        </a:rPr>
                        <a:t>によってその効果が異なる</a:t>
                      </a:r>
                      <a:endParaRPr lang="ja-JP" altLang="en-US" sz="24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EE8EC"/>
                    </a:solidFill>
                  </a:tcPr>
                </a:tc>
                <a:extLst>
                  <a:ext uri="{0D108BD9-81ED-4DB2-BD59-A6C34878D82A}">
                    <a16:rowId xmlns="" xmlns:a16="http://schemas.microsoft.com/office/drawing/2014/main" val="3734773180"/>
                  </a:ext>
                </a:extLst>
              </a:tr>
            </a:tbl>
          </a:graphicData>
        </a:graphic>
      </p:graphicFrame>
      <p:sp>
        <p:nvSpPr>
          <p:cNvPr id="6" name="テキスト ボックス 5">
            <a:extLst>
              <a:ext uri="{FF2B5EF4-FFF2-40B4-BE49-F238E27FC236}">
                <a16:creationId xmlns="" xmlns:a16="http://schemas.microsoft.com/office/drawing/2014/main" id="{66EAB901-68E6-4417-9CF8-29AABEFE4315}"/>
              </a:ext>
            </a:extLst>
          </p:cNvPr>
          <p:cNvSpPr txBox="1"/>
          <p:nvPr/>
        </p:nvSpPr>
        <p:spPr>
          <a:xfrm>
            <a:off x="286605" y="1474246"/>
            <a:ext cx="7622600" cy="400110"/>
          </a:xfrm>
          <a:prstGeom prst="rect">
            <a:avLst/>
          </a:prstGeom>
          <a:noFill/>
        </p:spPr>
        <p:txBody>
          <a:bodyPr wrap="none" rtlCol="0">
            <a:spAutoFit/>
          </a:bodyPr>
          <a:lstStyle/>
          <a:p>
            <a:r>
              <a:rPr lang="ja-JP" altLang="en-US" sz="2000" dirty="0">
                <a:latin typeface="+mj-ea"/>
              </a:rPr>
              <a:t>説得的コミュニケーション効果の基本決定要因を当てはめると、</a:t>
            </a:r>
            <a:endParaRPr lang="en-US" altLang="ja-JP" sz="2000" dirty="0">
              <a:latin typeface="+mj-ea"/>
            </a:endParaRPr>
          </a:p>
        </p:txBody>
      </p:sp>
    </p:spTree>
    <p:extLst>
      <p:ext uri="{BB962C8B-B14F-4D97-AF65-F5344CB8AC3E}">
        <p14:creationId xmlns:p14="http://schemas.microsoft.com/office/powerpoint/2010/main" val="3018396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四角形: 角を丸くする 9">
            <a:extLst>
              <a:ext uri="{FF2B5EF4-FFF2-40B4-BE49-F238E27FC236}">
                <a16:creationId xmlns="" xmlns:a16="http://schemas.microsoft.com/office/drawing/2014/main" id="{25A40A25-341A-4887-8412-833E49422165}"/>
              </a:ext>
            </a:extLst>
          </p:cNvPr>
          <p:cNvSpPr/>
          <p:nvPr/>
        </p:nvSpPr>
        <p:spPr>
          <a:xfrm>
            <a:off x="1175828" y="5146963"/>
            <a:ext cx="9914736" cy="1547778"/>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solidFill>
                <a:schemeClr val="tx1"/>
              </a:solidFill>
            </a:endParaRPr>
          </a:p>
        </p:txBody>
      </p:sp>
      <p:sp>
        <p:nvSpPr>
          <p:cNvPr id="9" name="四角形: 角を丸くする 8">
            <a:extLst>
              <a:ext uri="{FF2B5EF4-FFF2-40B4-BE49-F238E27FC236}">
                <a16:creationId xmlns="" xmlns:a16="http://schemas.microsoft.com/office/drawing/2014/main" id="{9391148F-FE36-48D7-9BCB-AD7AB261E787}"/>
              </a:ext>
            </a:extLst>
          </p:cNvPr>
          <p:cNvSpPr/>
          <p:nvPr/>
        </p:nvSpPr>
        <p:spPr>
          <a:xfrm>
            <a:off x="280310" y="1502178"/>
            <a:ext cx="11782577" cy="1379568"/>
          </a:xfrm>
          <a:prstGeom prst="round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solidFill>
                <a:schemeClr val="tx1"/>
              </a:solidFill>
            </a:endParaRPr>
          </a:p>
        </p:txBody>
      </p:sp>
      <p:sp>
        <p:nvSpPr>
          <p:cNvPr id="2" name="タイトル 1">
            <a:extLst>
              <a:ext uri="{FF2B5EF4-FFF2-40B4-BE49-F238E27FC236}">
                <a16:creationId xmlns="" xmlns:a16="http://schemas.microsoft.com/office/drawing/2014/main" id="{A1BCBD85-CB35-4F50-A9CA-9394D8D749CC}"/>
              </a:ext>
            </a:extLst>
          </p:cNvPr>
          <p:cNvSpPr>
            <a:spLocks noGrp="1"/>
          </p:cNvSpPr>
          <p:nvPr>
            <p:ph type="title"/>
          </p:nvPr>
        </p:nvSpPr>
        <p:spPr>
          <a:xfrm>
            <a:off x="0" y="30556"/>
            <a:ext cx="10515600" cy="1325563"/>
          </a:xfrm>
        </p:spPr>
        <p:txBody>
          <a:bodyPr>
            <a:normAutofit/>
          </a:bodyPr>
          <a:lstStyle/>
          <a:p>
            <a:r>
              <a:rPr kumimoji="1" lang="ja-JP" altLang="en-US" sz="5400" dirty="0"/>
              <a:t>仮説導出２：企業側の調査対象</a:t>
            </a:r>
          </a:p>
        </p:txBody>
      </p:sp>
      <p:sp>
        <p:nvSpPr>
          <p:cNvPr id="4" name="日付プレースホルダー 3">
            <a:extLst>
              <a:ext uri="{FF2B5EF4-FFF2-40B4-BE49-F238E27FC236}">
                <a16:creationId xmlns="" xmlns:a16="http://schemas.microsoft.com/office/drawing/2014/main" id="{C939A543-8888-4736-AF49-4C5F0EC19D83}"/>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CE68ABFC-E771-4372-B9C2-2B04FEE2DDB7}"/>
              </a:ext>
            </a:extLst>
          </p:cNvPr>
          <p:cNvSpPr>
            <a:spLocks noGrp="1"/>
          </p:cNvSpPr>
          <p:nvPr>
            <p:ph type="sldNum" sz="quarter" idx="12"/>
          </p:nvPr>
        </p:nvSpPr>
        <p:spPr/>
        <p:txBody>
          <a:bodyPr/>
          <a:lstStyle/>
          <a:p>
            <a:fld id="{614497F5-5DE3-4238-892C-5C8A74B78644}" type="slidenum">
              <a:rPr kumimoji="1" lang="ja-JP" altLang="en-US" smtClean="0"/>
              <a:t>21</a:t>
            </a:fld>
            <a:endParaRPr kumimoji="1" lang="ja-JP" altLang="en-US"/>
          </a:p>
        </p:txBody>
      </p:sp>
      <p:sp>
        <p:nvSpPr>
          <p:cNvPr id="6" name="正方形/長方形 5">
            <a:extLst>
              <a:ext uri="{FF2B5EF4-FFF2-40B4-BE49-F238E27FC236}">
                <a16:creationId xmlns="" xmlns:a16="http://schemas.microsoft.com/office/drawing/2014/main" id="{B7A86CDF-30BA-447C-8524-934E921E9C22}"/>
              </a:ext>
            </a:extLst>
          </p:cNvPr>
          <p:cNvSpPr/>
          <p:nvPr/>
        </p:nvSpPr>
        <p:spPr>
          <a:xfrm>
            <a:off x="860789" y="1613558"/>
            <a:ext cx="10442713" cy="1200329"/>
          </a:xfrm>
          <a:prstGeom prst="rect">
            <a:avLst/>
          </a:prstGeom>
        </p:spPr>
        <p:txBody>
          <a:bodyPr wrap="square">
            <a:spAutoFit/>
          </a:bodyPr>
          <a:lstStyle/>
          <a:p>
            <a:r>
              <a:rPr lang="ja-JP" altLang="en-US" sz="2400" dirty="0"/>
              <a:t>最寄り品を購入する消費者は、商品を購入するにあたり特別な努力をする</a:t>
            </a:r>
            <a:endParaRPr lang="en-US" altLang="ja-JP" sz="2400" dirty="0"/>
          </a:p>
          <a:p>
            <a:r>
              <a:rPr lang="ja-JP" altLang="en-US" sz="2400" dirty="0"/>
              <a:t>ことを望まないという特徴が挙げられる。</a:t>
            </a:r>
            <a:endParaRPr lang="en-US" altLang="ja-JP" sz="2400" dirty="0"/>
          </a:p>
          <a:p>
            <a:pPr algn="r"/>
            <a:r>
              <a:rPr lang="ja-JP" altLang="en-US" sz="2400" dirty="0"/>
              <a:t>　　　出牛</a:t>
            </a:r>
            <a:r>
              <a:rPr lang="en-US" altLang="ja-JP" sz="2400" dirty="0"/>
              <a:t>(2004)</a:t>
            </a:r>
            <a:endParaRPr lang="ja-JP" altLang="en-US" sz="2400" dirty="0"/>
          </a:p>
        </p:txBody>
      </p:sp>
      <p:sp>
        <p:nvSpPr>
          <p:cNvPr id="7" name="正方形/長方形 6">
            <a:extLst>
              <a:ext uri="{FF2B5EF4-FFF2-40B4-BE49-F238E27FC236}">
                <a16:creationId xmlns="" xmlns:a16="http://schemas.microsoft.com/office/drawing/2014/main" id="{7B97EBA2-27D4-4F87-83B7-E0AAA4334BFF}"/>
              </a:ext>
            </a:extLst>
          </p:cNvPr>
          <p:cNvSpPr/>
          <p:nvPr/>
        </p:nvSpPr>
        <p:spPr>
          <a:xfrm>
            <a:off x="-62753" y="3667772"/>
            <a:ext cx="12218503" cy="830997"/>
          </a:xfrm>
          <a:prstGeom prst="rect">
            <a:avLst/>
          </a:prstGeom>
        </p:spPr>
        <p:txBody>
          <a:bodyPr wrap="square">
            <a:spAutoFit/>
          </a:bodyPr>
          <a:lstStyle/>
          <a:p>
            <a:pPr algn="ctr"/>
            <a:r>
              <a:rPr lang="ja-JP" altLang="en-US" sz="2400" dirty="0"/>
              <a:t>これを自らその企業や商品の情報探索をしない、つまり興味のない</a:t>
            </a:r>
            <a:endParaRPr lang="en-US" altLang="ja-JP" sz="2400" dirty="0"/>
          </a:p>
          <a:p>
            <a:pPr algn="ctr"/>
            <a:r>
              <a:rPr lang="ja-JP" altLang="en-US" sz="2400" dirty="0"/>
              <a:t>ユーザーの行動に当てはめる</a:t>
            </a:r>
          </a:p>
        </p:txBody>
      </p:sp>
      <p:sp>
        <p:nvSpPr>
          <p:cNvPr id="8" name="正方形/長方形 7">
            <a:extLst>
              <a:ext uri="{FF2B5EF4-FFF2-40B4-BE49-F238E27FC236}">
                <a16:creationId xmlns="" xmlns:a16="http://schemas.microsoft.com/office/drawing/2014/main" id="{F8734035-B56C-442D-9C1C-61DE2C4CE7EA}"/>
              </a:ext>
            </a:extLst>
          </p:cNvPr>
          <p:cNvSpPr/>
          <p:nvPr/>
        </p:nvSpPr>
        <p:spPr>
          <a:xfrm>
            <a:off x="0" y="5370449"/>
            <a:ext cx="12015601" cy="1200329"/>
          </a:xfrm>
          <a:prstGeom prst="rect">
            <a:avLst/>
          </a:prstGeom>
        </p:spPr>
        <p:txBody>
          <a:bodyPr wrap="square">
            <a:spAutoFit/>
          </a:bodyPr>
          <a:lstStyle/>
          <a:p>
            <a:pPr algn="ctr"/>
            <a:r>
              <a:rPr lang="ja-JP" altLang="en-US" sz="2400" dirty="0">
                <a:solidFill>
                  <a:srgbClr val="C00000"/>
                </a:solidFill>
              </a:rPr>
              <a:t>最寄品を取り扱う企業アカウントは</a:t>
            </a:r>
            <a:r>
              <a:rPr lang="en-US" altLang="ja-JP" sz="2400" dirty="0">
                <a:solidFill>
                  <a:srgbClr val="C00000"/>
                </a:solidFill>
              </a:rPr>
              <a:t>AI</a:t>
            </a:r>
            <a:r>
              <a:rPr lang="ja-JP" altLang="en-US" sz="2400" dirty="0">
                <a:solidFill>
                  <a:srgbClr val="C00000"/>
                </a:solidFill>
              </a:rPr>
              <a:t>を導入する条件として</a:t>
            </a:r>
            <a:endParaRPr lang="en-US" altLang="ja-JP" sz="2400" dirty="0">
              <a:solidFill>
                <a:srgbClr val="C00000"/>
              </a:solidFill>
            </a:endParaRPr>
          </a:p>
          <a:p>
            <a:pPr algn="ctr"/>
            <a:r>
              <a:rPr lang="ja-JP" altLang="en-US" sz="2400" dirty="0">
                <a:solidFill>
                  <a:srgbClr val="C00000"/>
                </a:solidFill>
              </a:rPr>
              <a:t>適しているのではないかと考えたため、</a:t>
            </a:r>
            <a:r>
              <a:rPr lang="ja-JP" altLang="en-US" sz="2400" dirty="0">
                <a:solidFill>
                  <a:srgbClr val="C00000"/>
                </a:solidFill>
                <a:highlight>
                  <a:srgbClr val="FFFF00"/>
                </a:highlight>
              </a:rPr>
              <a:t>企業側の調査対象を</a:t>
            </a:r>
            <a:endParaRPr lang="en-US" altLang="ja-JP" sz="2400" dirty="0">
              <a:solidFill>
                <a:srgbClr val="C00000"/>
              </a:solidFill>
              <a:highlight>
                <a:srgbClr val="FFFF00"/>
              </a:highlight>
            </a:endParaRPr>
          </a:p>
          <a:p>
            <a:pPr algn="ctr"/>
            <a:r>
              <a:rPr lang="ja-JP" altLang="en-US" sz="2400" dirty="0">
                <a:solidFill>
                  <a:srgbClr val="C00000"/>
                </a:solidFill>
                <a:highlight>
                  <a:srgbClr val="FFFF00"/>
                </a:highlight>
              </a:rPr>
              <a:t>「最寄品を取り扱う企業アカウント」</a:t>
            </a:r>
            <a:r>
              <a:rPr lang="ja-JP" altLang="en-US" sz="2400" dirty="0">
                <a:solidFill>
                  <a:srgbClr val="C00000"/>
                </a:solidFill>
              </a:rPr>
              <a:t>に設定する。</a:t>
            </a:r>
          </a:p>
        </p:txBody>
      </p:sp>
      <p:sp>
        <p:nvSpPr>
          <p:cNvPr id="11" name="山形 8">
            <a:extLst>
              <a:ext uri="{FF2B5EF4-FFF2-40B4-BE49-F238E27FC236}">
                <a16:creationId xmlns="" xmlns:a16="http://schemas.microsoft.com/office/drawing/2014/main" id="{56C41D1B-CEBF-4296-8FB7-11F6488B82AD}"/>
              </a:ext>
            </a:extLst>
          </p:cNvPr>
          <p:cNvSpPr/>
          <p:nvPr/>
        </p:nvSpPr>
        <p:spPr>
          <a:xfrm rot="5400000">
            <a:off x="5885601" y="2944738"/>
            <a:ext cx="571992" cy="762387"/>
          </a:xfrm>
          <a:prstGeom prst="chevron">
            <a:avLst/>
          </a:prstGeom>
          <a:solidFill>
            <a:srgbClr val="FF9999">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ja-JP" altLang="en-US">
              <a:solidFill>
                <a:prstClr val="black"/>
              </a:solidFill>
            </a:endParaRPr>
          </a:p>
        </p:txBody>
      </p:sp>
      <p:sp>
        <p:nvSpPr>
          <p:cNvPr id="12" name="山形 8">
            <a:extLst>
              <a:ext uri="{FF2B5EF4-FFF2-40B4-BE49-F238E27FC236}">
                <a16:creationId xmlns="" xmlns:a16="http://schemas.microsoft.com/office/drawing/2014/main" id="{12B8C40F-C4B3-40CF-BAD2-BE393C820DF0}"/>
              </a:ext>
            </a:extLst>
          </p:cNvPr>
          <p:cNvSpPr/>
          <p:nvPr/>
        </p:nvSpPr>
        <p:spPr>
          <a:xfrm rot="5400000">
            <a:off x="5885601" y="4403572"/>
            <a:ext cx="571992" cy="762387"/>
          </a:xfrm>
          <a:prstGeom prst="chevron">
            <a:avLst/>
          </a:prstGeom>
          <a:solidFill>
            <a:srgbClr val="FF9999">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ja-JP" altLang="en-US">
              <a:solidFill>
                <a:prstClr val="black"/>
              </a:solidFill>
            </a:endParaRPr>
          </a:p>
        </p:txBody>
      </p:sp>
    </p:spTree>
    <p:extLst>
      <p:ext uri="{BB962C8B-B14F-4D97-AF65-F5344CB8AC3E}">
        <p14:creationId xmlns:p14="http://schemas.microsoft.com/office/powerpoint/2010/main" val="3388233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42532ED8-5FF5-4013-AEBC-45F8B5767A3E}"/>
              </a:ext>
            </a:extLst>
          </p:cNvPr>
          <p:cNvSpPr>
            <a:spLocks noGrp="1"/>
          </p:cNvSpPr>
          <p:nvPr>
            <p:ph type="title"/>
          </p:nvPr>
        </p:nvSpPr>
        <p:spPr>
          <a:xfrm>
            <a:off x="0" y="18255"/>
            <a:ext cx="10515600" cy="1325563"/>
          </a:xfrm>
        </p:spPr>
        <p:txBody>
          <a:bodyPr>
            <a:normAutofit/>
          </a:bodyPr>
          <a:lstStyle/>
          <a:p>
            <a:r>
              <a:rPr kumimoji="1" lang="ja-JP" altLang="en-US" sz="5400" dirty="0"/>
              <a:t>仮説導出２：キャラクター設定</a:t>
            </a:r>
          </a:p>
        </p:txBody>
      </p:sp>
      <p:sp>
        <p:nvSpPr>
          <p:cNvPr id="4" name="日付プレースホルダー 3">
            <a:extLst>
              <a:ext uri="{FF2B5EF4-FFF2-40B4-BE49-F238E27FC236}">
                <a16:creationId xmlns="" xmlns:a16="http://schemas.microsoft.com/office/drawing/2014/main" id="{8069CF66-DF79-47F6-A2DA-EF15ECC311A2}"/>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0C80BE10-F275-4FB6-8DA3-F3F61C43BC7B}"/>
              </a:ext>
            </a:extLst>
          </p:cNvPr>
          <p:cNvSpPr>
            <a:spLocks noGrp="1"/>
          </p:cNvSpPr>
          <p:nvPr>
            <p:ph type="sldNum" sz="quarter" idx="12"/>
          </p:nvPr>
        </p:nvSpPr>
        <p:spPr/>
        <p:txBody>
          <a:bodyPr/>
          <a:lstStyle/>
          <a:p>
            <a:fld id="{614497F5-5DE3-4238-892C-5C8A74B78644}" type="slidenum">
              <a:rPr kumimoji="1" lang="ja-JP" altLang="en-US" smtClean="0"/>
              <a:t>22</a:t>
            </a:fld>
            <a:endParaRPr kumimoji="1" lang="ja-JP" altLang="en-US"/>
          </a:p>
        </p:txBody>
      </p:sp>
      <p:pic>
        <p:nvPicPr>
          <p:cNvPr id="8" name="図 7" descr="画面の領域">
            <a:extLst>
              <a:ext uri="{FF2B5EF4-FFF2-40B4-BE49-F238E27FC236}">
                <a16:creationId xmlns="" xmlns:a16="http://schemas.microsoft.com/office/drawing/2014/main" id="{C3D4F966-5C7A-489D-8A1A-C8C12E6B672B}"/>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69180" t="1314" r="300" b="1189"/>
          <a:stretch/>
        </p:blipFill>
        <p:spPr>
          <a:xfrm>
            <a:off x="8728690" y="1477975"/>
            <a:ext cx="2961566" cy="5223382"/>
          </a:xfrm>
          <a:prstGeom prst="rect">
            <a:avLst/>
          </a:prstGeom>
        </p:spPr>
      </p:pic>
      <p:pic>
        <p:nvPicPr>
          <p:cNvPr id="9" name="図 8" descr="画面の領域">
            <a:extLst>
              <a:ext uri="{FF2B5EF4-FFF2-40B4-BE49-F238E27FC236}">
                <a16:creationId xmlns="" xmlns:a16="http://schemas.microsoft.com/office/drawing/2014/main" id="{7F1D7D3F-C513-4047-9846-0561CA408019}"/>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966" t="74401" r="32054"/>
          <a:stretch/>
        </p:blipFill>
        <p:spPr>
          <a:xfrm>
            <a:off x="4347891" y="1477975"/>
            <a:ext cx="3214712" cy="1337149"/>
          </a:xfrm>
          <a:prstGeom prst="rect">
            <a:avLst/>
          </a:prstGeom>
        </p:spPr>
      </p:pic>
      <p:pic>
        <p:nvPicPr>
          <p:cNvPr id="10" name="図 9" descr="画面の領域">
            <a:extLst>
              <a:ext uri="{FF2B5EF4-FFF2-40B4-BE49-F238E27FC236}">
                <a16:creationId xmlns="" xmlns:a16="http://schemas.microsoft.com/office/drawing/2014/main" id="{7574FF82-BAE5-4A4F-8B1D-1B91A15AD1B0}"/>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r="66934"/>
          <a:stretch/>
        </p:blipFill>
        <p:spPr>
          <a:xfrm>
            <a:off x="449923" y="1400060"/>
            <a:ext cx="3029420" cy="5058330"/>
          </a:xfrm>
          <a:prstGeom prst="rect">
            <a:avLst/>
          </a:prstGeom>
        </p:spPr>
      </p:pic>
      <p:cxnSp>
        <p:nvCxnSpPr>
          <p:cNvPr id="11" name="直線コネクタ 10">
            <a:extLst>
              <a:ext uri="{FF2B5EF4-FFF2-40B4-BE49-F238E27FC236}">
                <a16:creationId xmlns="" xmlns:a16="http://schemas.microsoft.com/office/drawing/2014/main" id="{86D14862-7F21-4F1A-AD79-04C278718FB5}"/>
              </a:ext>
            </a:extLst>
          </p:cNvPr>
          <p:cNvCxnSpPr>
            <a:cxnSpLocks/>
          </p:cNvCxnSpPr>
          <p:nvPr/>
        </p:nvCxnSpPr>
        <p:spPr>
          <a:xfrm>
            <a:off x="3963509" y="1552922"/>
            <a:ext cx="0" cy="5063337"/>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2" name="直線コネクタ 11">
            <a:extLst>
              <a:ext uri="{FF2B5EF4-FFF2-40B4-BE49-F238E27FC236}">
                <a16:creationId xmlns="" xmlns:a16="http://schemas.microsoft.com/office/drawing/2014/main" id="{E002EEAB-3CC5-41AA-91E7-1408FDEFB813}"/>
              </a:ext>
            </a:extLst>
          </p:cNvPr>
          <p:cNvCxnSpPr>
            <a:cxnSpLocks/>
          </p:cNvCxnSpPr>
          <p:nvPr/>
        </p:nvCxnSpPr>
        <p:spPr>
          <a:xfrm>
            <a:off x="8196073" y="1552922"/>
            <a:ext cx="0" cy="5063337"/>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3" name="正方形/長方形 12">
            <a:extLst>
              <a:ext uri="{FF2B5EF4-FFF2-40B4-BE49-F238E27FC236}">
                <a16:creationId xmlns="" xmlns:a16="http://schemas.microsoft.com/office/drawing/2014/main" id="{4BE32381-718A-4820-9DBF-C0DDA0694DB8}"/>
              </a:ext>
            </a:extLst>
          </p:cNvPr>
          <p:cNvSpPr/>
          <p:nvPr/>
        </p:nvSpPr>
        <p:spPr>
          <a:xfrm>
            <a:off x="145473" y="1108643"/>
            <a:ext cx="10834254" cy="369332"/>
          </a:xfrm>
          <a:prstGeom prst="rect">
            <a:avLst/>
          </a:prstGeom>
        </p:spPr>
        <p:txBody>
          <a:bodyPr wrap="square">
            <a:spAutoFit/>
          </a:bodyPr>
          <a:lstStyle/>
          <a:p>
            <a:r>
              <a:rPr lang="en-US" altLang="ja-JP" dirty="0"/>
              <a:t>AI</a:t>
            </a:r>
            <a:r>
              <a:rPr lang="ja-JP" altLang="en-US" dirty="0"/>
              <a:t>を搭載していて人気のある上位３つの公式アカウントのキャラクターは以下のとおりである</a:t>
            </a:r>
          </a:p>
        </p:txBody>
      </p:sp>
      <p:pic>
        <p:nvPicPr>
          <p:cNvPr id="6" name="図 5">
            <a:extLst>
              <a:ext uri="{FF2B5EF4-FFF2-40B4-BE49-F238E27FC236}">
                <a16:creationId xmlns="" xmlns:a16="http://schemas.microsoft.com/office/drawing/2014/main" id="{056EBF96-B9B2-4C81-ABCD-6EC55CD9F00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282" b="6814"/>
          <a:stretch/>
        </p:blipFill>
        <p:spPr>
          <a:xfrm>
            <a:off x="4844951" y="2736052"/>
            <a:ext cx="2220591" cy="4103693"/>
          </a:xfrm>
          <a:prstGeom prst="rect">
            <a:avLst/>
          </a:prstGeom>
        </p:spPr>
      </p:pic>
    </p:spTree>
    <p:extLst>
      <p:ext uri="{BB962C8B-B14F-4D97-AF65-F5344CB8AC3E}">
        <p14:creationId xmlns:p14="http://schemas.microsoft.com/office/powerpoint/2010/main" val="25169101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49E07326-B9E1-435C-95F7-0F5EB79C797E}"/>
              </a:ext>
            </a:extLst>
          </p:cNvPr>
          <p:cNvSpPr>
            <a:spLocks noGrp="1"/>
          </p:cNvSpPr>
          <p:nvPr>
            <p:ph type="title"/>
          </p:nvPr>
        </p:nvSpPr>
        <p:spPr>
          <a:xfrm>
            <a:off x="0" y="-20407"/>
            <a:ext cx="10515600" cy="1325563"/>
          </a:xfrm>
        </p:spPr>
        <p:txBody>
          <a:bodyPr>
            <a:normAutofit/>
          </a:bodyPr>
          <a:lstStyle/>
          <a:p>
            <a:r>
              <a:rPr kumimoji="1" lang="ja-JP" altLang="en-US" sz="5400" dirty="0"/>
              <a:t>仮説導出２：特徴まとめ</a:t>
            </a:r>
          </a:p>
        </p:txBody>
      </p:sp>
      <p:sp>
        <p:nvSpPr>
          <p:cNvPr id="4" name="日付プレースホルダー 3">
            <a:extLst>
              <a:ext uri="{FF2B5EF4-FFF2-40B4-BE49-F238E27FC236}">
                <a16:creationId xmlns="" xmlns:a16="http://schemas.microsoft.com/office/drawing/2014/main" id="{4C01C45D-339F-4035-BB82-0AA25139D461}"/>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934B4801-D4B8-4007-A4C7-609F1CCC707C}"/>
              </a:ext>
            </a:extLst>
          </p:cNvPr>
          <p:cNvSpPr>
            <a:spLocks noGrp="1"/>
          </p:cNvSpPr>
          <p:nvPr>
            <p:ph type="sldNum" sz="quarter" idx="12"/>
          </p:nvPr>
        </p:nvSpPr>
        <p:spPr/>
        <p:txBody>
          <a:bodyPr/>
          <a:lstStyle/>
          <a:p>
            <a:fld id="{614497F5-5DE3-4238-892C-5C8A74B78644}" type="slidenum">
              <a:rPr kumimoji="1" lang="ja-JP" altLang="en-US" smtClean="0"/>
              <a:t>23</a:t>
            </a:fld>
            <a:endParaRPr kumimoji="1" lang="ja-JP" altLang="en-US"/>
          </a:p>
        </p:txBody>
      </p:sp>
      <p:pic>
        <p:nvPicPr>
          <p:cNvPr id="10" name="図 9" descr="画面の領域">
            <a:extLst>
              <a:ext uri="{FF2B5EF4-FFF2-40B4-BE49-F238E27FC236}">
                <a16:creationId xmlns="" xmlns:a16="http://schemas.microsoft.com/office/drawing/2014/main" id="{3C0EFF77-0972-419C-8BE4-4768CD3C32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3" y="842531"/>
            <a:ext cx="6129444" cy="4611788"/>
          </a:xfrm>
          <a:prstGeom prst="rect">
            <a:avLst/>
          </a:prstGeom>
        </p:spPr>
      </p:pic>
      <p:sp>
        <p:nvSpPr>
          <p:cNvPr id="12" name="テキスト ボックス 11">
            <a:extLst>
              <a:ext uri="{FF2B5EF4-FFF2-40B4-BE49-F238E27FC236}">
                <a16:creationId xmlns="" xmlns:a16="http://schemas.microsoft.com/office/drawing/2014/main" id="{E2B28417-4385-42E9-BB0E-69BFBFD21AC7}"/>
              </a:ext>
            </a:extLst>
          </p:cNvPr>
          <p:cNvSpPr txBox="1"/>
          <p:nvPr/>
        </p:nvSpPr>
        <p:spPr>
          <a:xfrm>
            <a:off x="171918" y="5792477"/>
            <a:ext cx="11617740" cy="707886"/>
          </a:xfrm>
          <a:prstGeom prst="rect">
            <a:avLst/>
          </a:prstGeom>
          <a:noFill/>
        </p:spPr>
        <p:txBody>
          <a:bodyPr wrap="square" rtlCol="0">
            <a:spAutoFit/>
          </a:bodyPr>
          <a:lstStyle/>
          <a:p>
            <a:r>
              <a:rPr kumimoji="1" lang="ja-JP" altLang="en-US" sz="2000" dirty="0"/>
              <a:t>表</a:t>
            </a:r>
            <a:r>
              <a:rPr lang="ja-JP" altLang="en-US" sz="2000" dirty="0"/>
              <a:t>は</a:t>
            </a:r>
            <a:r>
              <a:rPr kumimoji="1" lang="ja-JP" altLang="en-US" sz="2000" dirty="0"/>
              <a:t>送り手・受け手の要因</a:t>
            </a:r>
            <a:r>
              <a:rPr lang="ja-JP" altLang="en-US" sz="2000" dirty="0"/>
              <a:t>の</a:t>
            </a:r>
            <a:r>
              <a:rPr kumimoji="1" lang="ja-JP" altLang="en-US" sz="2000" dirty="0"/>
              <a:t>要素と</a:t>
            </a:r>
            <a:r>
              <a:rPr lang="ja-JP" altLang="en-US" sz="2000" dirty="0"/>
              <a:t>人気の</a:t>
            </a:r>
            <a:r>
              <a:rPr lang="en-US" altLang="ja-JP" sz="2000" dirty="0"/>
              <a:t>AI</a:t>
            </a:r>
            <a:r>
              <a:rPr lang="ja-JP" altLang="en-US" sz="2000" dirty="0"/>
              <a:t>キャラクターの特徴より、</a:t>
            </a:r>
            <a:r>
              <a:rPr lang="en-US" altLang="ja-JP" sz="2000" dirty="0"/>
              <a:t>20</a:t>
            </a:r>
            <a:r>
              <a:rPr lang="ja-JP" altLang="en-US" sz="2000" dirty="0"/>
              <a:t>代までの</a:t>
            </a:r>
            <a:r>
              <a:rPr lang="en-US" altLang="ja-JP" sz="2000" dirty="0"/>
              <a:t>LINE</a:t>
            </a:r>
            <a:r>
              <a:rPr lang="ja-JP" altLang="en-US" sz="2000" dirty="0"/>
              <a:t>ユーザーから興味を得るために有効でありそうなものをまとめたもの</a:t>
            </a:r>
            <a:endParaRPr kumimoji="1" lang="ja-JP" altLang="en-US" sz="2000" dirty="0"/>
          </a:p>
        </p:txBody>
      </p:sp>
      <p:graphicFrame>
        <p:nvGraphicFramePr>
          <p:cNvPr id="15" name="表 14">
            <a:extLst>
              <a:ext uri="{FF2B5EF4-FFF2-40B4-BE49-F238E27FC236}">
                <a16:creationId xmlns="" xmlns:a16="http://schemas.microsoft.com/office/drawing/2014/main" id="{8657FEDB-B860-4FF2-BA4C-47CBA77C247B}"/>
              </a:ext>
            </a:extLst>
          </p:cNvPr>
          <p:cNvGraphicFramePr>
            <a:graphicFrameLocks noGrp="1"/>
          </p:cNvGraphicFramePr>
          <p:nvPr>
            <p:extLst>
              <p:ext uri="{D42A27DB-BD31-4B8C-83A1-F6EECF244321}">
                <p14:modId xmlns:p14="http://schemas.microsoft.com/office/powerpoint/2010/main" val="989211681"/>
              </p:ext>
            </p:extLst>
          </p:nvPr>
        </p:nvGraphicFramePr>
        <p:xfrm>
          <a:off x="5980788" y="2090152"/>
          <a:ext cx="6141713" cy="2158108"/>
        </p:xfrm>
        <a:graphic>
          <a:graphicData uri="http://schemas.openxmlformats.org/drawingml/2006/table">
            <a:tbl>
              <a:tblPr firstRow="1" firstCol="1">
                <a:tableStyleId>{00A15C55-8517-42AA-B614-E9B94910E393}</a:tableStyleId>
              </a:tblPr>
              <a:tblGrid>
                <a:gridCol w="1283228">
                  <a:extLst>
                    <a:ext uri="{9D8B030D-6E8A-4147-A177-3AD203B41FA5}">
                      <a16:colId xmlns="" xmlns:a16="http://schemas.microsoft.com/office/drawing/2014/main" val="2556401002"/>
                    </a:ext>
                  </a:extLst>
                </a:gridCol>
                <a:gridCol w="2493017">
                  <a:extLst>
                    <a:ext uri="{9D8B030D-6E8A-4147-A177-3AD203B41FA5}">
                      <a16:colId xmlns="" xmlns:a16="http://schemas.microsoft.com/office/drawing/2014/main" val="638891065"/>
                    </a:ext>
                  </a:extLst>
                </a:gridCol>
                <a:gridCol w="1051319">
                  <a:extLst>
                    <a:ext uri="{9D8B030D-6E8A-4147-A177-3AD203B41FA5}">
                      <a16:colId xmlns="" xmlns:a16="http://schemas.microsoft.com/office/drawing/2014/main" val="1073302541"/>
                    </a:ext>
                  </a:extLst>
                </a:gridCol>
                <a:gridCol w="1314149">
                  <a:extLst>
                    <a:ext uri="{9D8B030D-6E8A-4147-A177-3AD203B41FA5}">
                      <a16:colId xmlns="" xmlns:a16="http://schemas.microsoft.com/office/drawing/2014/main" val="78142145"/>
                    </a:ext>
                  </a:extLst>
                </a:gridCol>
              </a:tblGrid>
              <a:tr h="301671">
                <a:tc>
                  <a:txBody>
                    <a:bodyPr/>
                    <a:lstStyle/>
                    <a:p>
                      <a:pPr algn="ctr" fontAlgn="ctr"/>
                      <a:r>
                        <a:rPr lang="ja-JP" altLang="en-US" sz="1200" b="1" i="0" u="none" strike="noStrike" dirty="0">
                          <a:solidFill>
                            <a:schemeClr val="bg1"/>
                          </a:solidFill>
                          <a:effectLst/>
                          <a:latin typeface="ＭＳ Ｐゴシック" panose="020B0600070205080204" pitchFamily="50" charset="-128"/>
                          <a:ea typeface="ＭＳ Ｐゴシック" panose="020B0600070205080204" pitchFamily="50" charset="-128"/>
                        </a:rPr>
                        <a:t>カテゴリー</a:t>
                      </a:r>
                    </a:p>
                  </a:txBody>
                  <a:tcPr marL="11603" marR="11603" marT="11603" marB="0" anchor="ctr"/>
                </a:tc>
                <a:tc gridSpan="3">
                  <a:txBody>
                    <a:bodyPr/>
                    <a:lstStyle/>
                    <a:p>
                      <a:pPr algn="ctr" fontAlgn="ctr"/>
                      <a:r>
                        <a:rPr lang="ja-JP" altLang="en-US" sz="1200" u="none" strike="noStrike" dirty="0">
                          <a:effectLst/>
                        </a:rPr>
                        <a:t>水準</a:t>
                      </a:r>
                      <a:endParaRPr lang="ja-JP" altLang="en-US" sz="1200" b="0" i="0" u="none" strike="noStrike" dirty="0">
                        <a:solidFill>
                          <a:srgbClr val="000000"/>
                        </a:solidFill>
                        <a:effectLst/>
                        <a:latin typeface="ＭＳ 明朝" panose="02020609040205080304" pitchFamily="17" charset="-128"/>
                        <a:ea typeface="ＭＳ 明朝" panose="02020609040205080304" pitchFamily="17" charset="-128"/>
                      </a:endParaRPr>
                    </a:p>
                  </a:txBody>
                  <a:tcPr marL="87811" marR="87811" marT="43906" marB="43906" anchor="ct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3077828733"/>
                  </a:ext>
                </a:extLst>
              </a:tr>
              <a:tr h="290068">
                <a:tc rowSpan="2">
                  <a:txBody>
                    <a:bodyPr/>
                    <a:lstStyle/>
                    <a:p>
                      <a:pPr algn="l" fontAlgn="ctr"/>
                      <a:r>
                        <a:rPr lang="ja-JP" altLang="en-US" sz="1200" u="none" strike="noStrike" dirty="0">
                          <a:effectLst/>
                        </a:rPr>
                        <a:t>①知識系</a:t>
                      </a:r>
                      <a:endParaRPr lang="ja-JP" altLang="en-US" sz="1200" b="0" i="0" u="none" strike="noStrike" dirty="0">
                        <a:solidFill>
                          <a:srgbClr val="000000"/>
                        </a:solidFill>
                        <a:effectLst/>
                        <a:latin typeface="Century" panose="02040604050505020304" pitchFamily="18" charset="0"/>
                        <a:ea typeface="Yu Gothic" panose="020B0400000000000000" pitchFamily="50" charset="-128"/>
                      </a:endParaRPr>
                    </a:p>
                  </a:txBody>
                  <a:tcPr marL="87811" marR="87811" marT="43906" marB="43906" anchor="ctr"/>
                </a:tc>
                <a:tc>
                  <a:txBody>
                    <a:bodyPr/>
                    <a:lstStyle/>
                    <a:p>
                      <a:pPr algn="ctr" fontAlgn="ctr"/>
                      <a:r>
                        <a:rPr lang="ja-JP" altLang="en-US" sz="1200" u="none" strike="noStrike" dirty="0">
                          <a:effectLst/>
                        </a:rPr>
                        <a:t>トレンド</a:t>
                      </a:r>
                      <a:endParaRPr lang="ja-JP" altLang="en-US" sz="1200" b="0" i="0" u="none" strike="noStrike" dirty="0">
                        <a:solidFill>
                          <a:srgbClr val="000000"/>
                        </a:solidFill>
                        <a:effectLst/>
                        <a:latin typeface="ＭＳ 明朝" panose="02020609040205080304" pitchFamily="17" charset="-128"/>
                        <a:ea typeface="ＭＳ 明朝" panose="02020609040205080304" pitchFamily="17" charset="-128"/>
                      </a:endParaRPr>
                    </a:p>
                  </a:txBody>
                  <a:tcPr marL="11603" marR="11603" marT="11603" marB="0" anchor="ctr"/>
                </a:tc>
                <a:tc gridSpan="2">
                  <a:txBody>
                    <a:bodyPr/>
                    <a:lstStyle/>
                    <a:p>
                      <a:pPr algn="ctr" fontAlgn="ctr"/>
                      <a:r>
                        <a:rPr lang="ja-JP" altLang="en-US" sz="1200" u="none" strike="noStrike" dirty="0">
                          <a:effectLst/>
                        </a:rPr>
                        <a:t>説得話題への知識</a:t>
                      </a:r>
                      <a:endParaRPr lang="ja-JP" altLang="en-US" sz="1200" b="0" i="0" u="none" strike="noStrike" dirty="0">
                        <a:solidFill>
                          <a:srgbClr val="000000"/>
                        </a:solidFill>
                        <a:effectLst/>
                        <a:latin typeface="ＭＳ 明朝" panose="02020609040205080304" pitchFamily="17" charset="-128"/>
                        <a:ea typeface="ＭＳ 明朝" panose="02020609040205080304" pitchFamily="17" charset="-128"/>
                      </a:endParaRPr>
                    </a:p>
                  </a:txBody>
                  <a:tcPr marL="87811" marR="87811" marT="43906" marB="43906" anchor="ctr"/>
                </a:tc>
                <a:tc hMerge="1">
                  <a:txBody>
                    <a:bodyPr/>
                    <a:lstStyle/>
                    <a:p>
                      <a:endParaRPr kumimoji="1" lang="ja-JP" altLang="en-US"/>
                    </a:p>
                  </a:txBody>
                  <a:tcPr/>
                </a:tc>
                <a:extLst>
                  <a:ext uri="{0D108BD9-81ED-4DB2-BD59-A6C34878D82A}">
                    <a16:rowId xmlns="" xmlns:a16="http://schemas.microsoft.com/office/drawing/2014/main" val="4258945563"/>
                  </a:ext>
                </a:extLst>
              </a:tr>
              <a:tr h="371288">
                <a:tc vMerge="1">
                  <a:txBody>
                    <a:bodyPr/>
                    <a:lstStyle/>
                    <a:p>
                      <a:endParaRPr kumimoji="1" lang="ja-JP" altLang="en-US"/>
                    </a:p>
                  </a:txBody>
                  <a:tcPr/>
                </a:tc>
                <a:tc>
                  <a:txBody>
                    <a:bodyPr/>
                    <a:lstStyle/>
                    <a:p>
                      <a:pPr algn="ctr" fontAlgn="ctr"/>
                      <a:r>
                        <a:rPr lang="ja-JP" altLang="en-US" sz="1200" u="none" strike="noStrike" dirty="0">
                          <a:effectLst/>
                        </a:rPr>
                        <a:t>どう</a:t>
                      </a:r>
                      <a:r>
                        <a:rPr lang="ja-JP" altLang="en-US" sz="1200" u="none" strike="noStrike" dirty="0" err="1">
                          <a:effectLst/>
                        </a:rPr>
                        <a:t>ぶつの</a:t>
                      </a:r>
                      <a:r>
                        <a:rPr lang="ja-JP" altLang="en-US" sz="1200" u="none" strike="noStrike" dirty="0">
                          <a:effectLst/>
                        </a:rPr>
                        <a:t>森　ポケットキャンプ</a:t>
                      </a:r>
                      <a:endParaRPr lang="ja-JP" altLang="en-US" sz="1200" b="0" i="0" u="none" strike="noStrike" dirty="0">
                        <a:solidFill>
                          <a:srgbClr val="000000"/>
                        </a:solidFill>
                        <a:effectLst/>
                        <a:latin typeface="ＭＳ 明朝" panose="02020609040205080304" pitchFamily="17" charset="-128"/>
                        <a:ea typeface="ＭＳ 明朝" panose="02020609040205080304" pitchFamily="17" charset="-128"/>
                      </a:endParaRPr>
                    </a:p>
                  </a:txBody>
                  <a:tcPr marL="11603" marR="11603" marT="11603" marB="0" anchor="ctr"/>
                </a:tc>
                <a:tc gridSpan="2">
                  <a:txBody>
                    <a:bodyPr/>
                    <a:lstStyle/>
                    <a:p>
                      <a:pPr algn="ctr" fontAlgn="ctr"/>
                      <a:r>
                        <a:rPr lang="ja-JP" altLang="en-US" sz="1200" u="none" strike="noStrike" dirty="0">
                          <a:effectLst/>
                        </a:rPr>
                        <a:t>企業への理解、キャッチコピー</a:t>
                      </a:r>
                      <a:endParaRPr lang="ja-JP" altLang="en-US" sz="1200" b="0" i="0" u="none" strike="noStrike" dirty="0">
                        <a:solidFill>
                          <a:srgbClr val="000000"/>
                        </a:solidFill>
                        <a:effectLst/>
                        <a:latin typeface="ＭＳ 明朝" panose="02020609040205080304" pitchFamily="17" charset="-128"/>
                        <a:ea typeface="ＭＳ 明朝" panose="02020609040205080304" pitchFamily="17" charset="-128"/>
                      </a:endParaRPr>
                    </a:p>
                  </a:txBody>
                  <a:tcPr marL="87811" marR="87811" marT="43906" marB="43906" anchor="ctr"/>
                </a:tc>
                <a:tc hMerge="1">
                  <a:txBody>
                    <a:bodyPr/>
                    <a:lstStyle/>
                    <a:p>
                      <a:endParaRPr kumimoji="1" lang="ja-JP" altLang="en-US"/>
                    </a:p>
                  </a:txBody>
                  <a:tcPr/>
                </a:tc>
                <a:extLst>
                  <a:ext uri="{0D108BD9-81ED-4DB2-BD59-A6C34878D82A}">
                    <a16:rowId xmlns="" xmlns:a16="http://schemas.microsoft.com/office/drawing/2014/main" val="1352830365"/>
                  </a:ext>
                </a:extLst>
              </a:tr>
              <a:tr h="301671">
                <a:tc>
                  <a:txBody>
                    <a:bodyPr/>
                    <a:lstStyle/>
                    <a:p>
                      <a:pPr algn="just" fontAlgn="ctr"/>
                      <a:r>
                        <a:rPr lang="ja-JP" altLang="en-US" sz="1200" u="none" strike="noStrike" dirty="0">
                          <a:effectLst/>
                        </a:rPr>
                        <a:t>   ⑥文量</a:t>
                      </a:r>
                      <a:endParaRPr lang="ja-JP" altLang="en-US" sz="1200" b="0" i="0" u="none" strike="noStrike" dirty="0">
                        <a:solidFill>
                          <a:srgbClr val="000000"/>
                        </a:solidFill>
                        <a:effectLst/>
                        <a:latin typeface="ＭＳ 明朝" panose="02020609040205080304" pitchFamily="17" charset="-128"/>
                        <a:ea typeface="ＭＳ 明朝" panose="02020609040205080304" pitchFamily="17" charset="-128"/>
                      </a:endParaRPr>
                    </a:p>
                  </a:txBody>
                  <a:tcPr marL="11603" marR="11603" marT="11603" marB="0" anchor="ctr"/>
                </a:tc>
                <a:tc>
                  <a:txBody>
                    <a:bodyPr/>
                    <a:lstStyle/>
                    <a:p>
                      <a:pPr algn="ctr" fontAlgn="ctr"/>
                      <a:r>
                        <a:rPr lang="ja-JP" altLang="en-US" sz="1200" u="none" strike="noStrike" dirty="0">
                          <a:effectLst/>
                        </a:rPr>
                        <a:t>多い</a:t>
                      </a:r>
                      <a:endParaRPr lang="ja-JP" altLang="en-US" sz="1200" b="0" i="0" u="none" strike="noStrike" dirty="0">
                        <a:solidFill>
                          <a:srgbClr val="000000"/>
                        </a:solidFill>
                        <a:effectLst/>
                        <a:latin typeface="ＭＳ 明朝" panose="02020609040205080304" pitchFamily="17" charset="-128"/>
                        <a:ea typeface="ＭＳ 明朝" panose="02020609040205080304" pitchFamily="17" charset="-128"/>
                      </a:endParaRPr>
                    </a:p>
                  </a:txBody>
                  <a:tcPr marL="11603" marR="11603" marT="11603" marB="0" anchor="ctr"/>
                </a:tc>
                <a:tc gridSpan="2">
                  <a:txBody>
                    <a:bodyPr/>
                    <a:lstStyle/>
                    <a:p>
                      <a:pPr algn="ctr" fontAlgn="ctr"/>
                      <a:r>
                        <a:rPr lang="ja-JP" altLang="en-US" sz="1200" u="none" strike="noStrike">
                          <a:effectLst/>
                        </a:rPr>
                        <a:t>少ない</a:t>
                      </a:r>
                      <a:endParaRPr lang="ja-JP" altLang="en-US" sz="1200" b="0" i="0" u="none" strike="noStrike">
                        <a:solidFill>
                          <a:srgbClr val="000000"/>
                        </a:solidFill>
                        <a:effectLst/>
                        <a:latin typeface="ＭＳ 明朝" panose="02020609040205080304" pitchFamily="17" charset="-128"/>
                        <a:ea typeface="ＭＳ 明朝" panose="02020609040205080304" pitchFamily="17" charset="-128"/>
                      </a:endParaRPr>
                    </a:p>
                  </a:txBody>
                  <a:tcPr marL="87811" marR="87811" marT="43906" marB="43906" anchor="ctr"/>
                </a:tc>
                <a:tc hMerge="1">
                  <a:txBody>
                    <a:bodyPr/>
                    <a:lstStyle/>
                    <a:p>
                      <a:endParaRPr kumimoji="1" lang="ja-JP" altLang="en-US"/>
                    </a:p>
                  </a:txBody>
                  <a:tcPr/>
                </a:tc>
                <a:extLst>
                  <a:ext uri="{0D108BD9-81ED-4DB2-BD59-A6C34878D82A}">
                    <a16:rowId xmlns="" xmlns:a16="http://schemas.microsoft.com/office/drawing/2014/main" val="4097969300"/>
                  </a:ext>
                </a:extLst>
              </a:tr>
              <a:tr h="290068">
                <a:tc rowSpan="2">
                  <a:txBody>
                    <a:bodyPr/>
                    <a:lstStyle/>
                    <a:p>
                      <a:pPr algn="l" fontAlgn="ctr"/>
                      <a:r>
                        <a:rPr lang="ja-JP" altLang="en-US" sz="1200" u="none" strike="noStrike" dirty="0">
                          <a:effectLst/>
                        </a:rPr>
                        <a:t>②仲良し度</a:t>
                      </a:r>
                      <a:endParaRPr lang="ja-JP" altLang="en-US" sz="1200" b="0" i="0" u="none" strike="noStrike" dirty="0">
                        <a:solidFill>
                          <a:srgbClr val="000000"/>
                        </a:solidFill>
                        <a:effectLst/>
                        <a:latin typeface="Century" panose="02040604050505020304" pitchFamily="18" charset="0"/>
                        <a:ea typeface="Yu Gothic" panose="020B0400000000000000" pitchFamily="50" charset="-128"/>
                      </a:endParaRPr>
                    </a:p>
                  </a:txBody>
                  <a:tcPr marL="87811" marR="87811" marT="43906" marB="43906" anchor="ctr"/>
                </a:tc>
                <a:tc>
                  <a:txBody>
                    <a:bodyPr/>
                    <a:lstStyle/>
                    <a:p>
                      <a:pPr algn="ctr" fontAlgn="ctr"/>
                      <a:r>
                        <a:rPr lang="ja-JP" altLang="en-US" sz="1200" u="none" strike="noStrike">
                          <a:effectLst/>
                        </a:rPr>
                        <a:t>あり</a:t>
                      </a:r>
                      <a:endParaRPr lang="ja-JP" altLang="en-US" sz="1200" b="0" i="0" u="none" strike="noStrike">
                        <a:solidFill>
                          <a:srgbClr val="000000"/>
                        </a:solidFill>
                        <a:effectLst/>
                        <a:latin typeface="ＭＳ 明朝" panose="02020609040205080304" pitchFamily="17" charset="-128"/>
                        <a:ea typeface="ＭＳ 明朝" panose="02020609040205080304" pitchFamily="17" charset="-128"/>
                      </a:endParaRPr>
                    </a:p>
                  </a:txBody>
                  <a:tcPr marL="11603" marR="11603" marT="11603" marB="0" anchor="ctr"/>
                </a:tc>
                <a:tc rowSpan="2" gridSpan="2">
                  <a:txBody>
                    <a:bodyPr/>
                    <a:lstStyle/>
                    <a:p>
                      <a:pPr algn="ctr" fontAlgn="ctr"/>
                      <a:r>
                        <a:rPr lang="ja-JP" altLang="en-US" sz="1200" u="none" strike="noStrike">
                          <a:effectLst/>
                        </a:rPr>
                        <a:t>なし</a:t>
                      </a:r>
                      <a:endParaRPr lang="ja-JP" altLang="en-US" sz="1200" b="0" i="0" u="none" strike="noStrike">
                        <a:solidFill>
                          <a:srgbClr val="000000"/>
                        </a:solidFill>
                        <a:effectLst/>
                        <a:latin typeface="ＭＳ 明朝" panose="02020609040205080304" pitchFamily="17" charset="-128"/>
                        <a:ea typeface="ＭＳ 明朝" panose="02020609040205080304" pitchFamily="17" charset="-128"/>
                      </a:endParaRPr>
                    </a:p>
                  </a:txBody>
                  <a:tcPr marL="87811" marR="87811" marT="43906" marB="43906" anchor="ctr"/>
                </a:tc>
                <a:tc rowSpan="2" hMerge="1">
                  <a:txBody>
                    <a:bodyPr/>
                    <a:lstStyle/>
                    <a:p>
                      <a:endParaRPr kumimoji="1" lang="ja-JP" altLang="en-US"/>
                    </a:p>
                  </a:txBody>
                  <a:tcPr/>
                </a:tc>
                <a:extLst>
                  <a:ext uri="{0D108BD9-81ED-4DB2-BD59-A6C34878D82A}">
                    <a16:rowId xmlns="" xmlns:a16="http://schemas.microsoft.com/office/drawing/2014/main" val="3524898968"/>
                  </a:ext>
                </a:extLst>
              </a:tr>
              <a:tr h="301671">
                <a:tc vMerge="1">
                  <a:txBody>
                    <a:bodyPr/>
                    <a:lstStyle/>
                    <a:p>
                      <a:endParaRPr kumimoji="1" lang="ja-JP" altLang="en-US"/>
                    </a:p>
                  </a:txBody>
                  <a:tcPr/>
                </a:tc>
                <a:tc>
                  <a:txBody>
                    <a:bodyPr/>
                    <a:lstStyle/>
                    <a:p>
                      <a:pPr algn="ctr" fontAlgn="ctr"/>
                      <a:r>
                        <a:rPr lang="en-US" altLang="ja-JP" sz="1200" u="none" strike="noStrike">
                          <a:effectLst/>
                        </a:rPr>
                        <a:t>(</a:t>
                      </a:r>
                      <a:r>
                        <a:rPr lang="ja-JP" altLang="en-US" sz="1200" u="none" strike="noStrike">
                          <a:effectLst/>
                        </a:rPr>
                        <a:t>キャラクターとの仲良し度</a:t>
                      </a:r>
                      <a:r>
                        <a:rPr lang="en-US" altLang="ja-JP" sz="1200" u="none" strike="noStrike">
                          <a:effectLst/>
                        </a:rPr>
                        <a:t>)</a:t>
                      </a:r>
                      <a:endParaRPr lang="en-US" altLang="ja-JP" sz="1200" b="0" i="0" u="none" strike="noStrike">
                        <a:solidFill>
                          <a:srgbClr val="000000"/>
                        </a:solidFill>
                        <a:effectLst/>
                        <a:latin typeface="Century" panose="02040604050505020304" pitchFamily="18" charset="0"/>
                        <a:ea typeface="Yu Gothic" panose="020B0400000000000000" pitchFamily="50" charset="-128"/>
                      </a:endParaRPr>
                    </a:p>
                  </a:txBody>
                  <a:tcPr marL="11603" marR="11603" marT="11603" marB="0" anchor="ctr"/>
                </a:tc>
                <a:tc gridSpan="2" vMerge="1">
                  <a:txBody>
                    <a:bodyPr/>
                    <a:lstStyle/>
                    <a:p>
                      <a:endParaRPr kumimoji="1" lang="ja-JP" altLang="en-US"/>
                    </a:p>
                  </a:txBody>
                  <a:tcPr/>
                </a:tc>
                <a:tc hMerge="1" vMerge="1">
                  <a:txBody>
                    <a:bodyPr/>
                    <a:lstStyle/>
                    <a:p>
                      <a:endParaRPr kumimoji="1" lang="ja-JP" altLang="en-US"/>
                    </a:p>
                  </a:txBody>
                  <a:tcPr/>
                </a:tc>
                <a:extLst>
                  <a:ext uri="{0D108BD9-81ED-4DB2-BD59-A6C34878D82A}">
                    <a16:rowId xmlns="" xmlns:a16="http://schemas.microsoft.com/office/drawing/2014/main" val="574647954"/>
                  </a:ext>
                </a:extLst>
              </a:tr>
              <a:tr h="301671">
                <a:tc>
                  <a:txBody>
                    <a:bodyPr/>
                    <a:lstStyle/>
                    <a:p>
                      <a:pPr algn="just" fontAlgn="ctr"/>
                      <a:r>
                        <a:rPr lang="ja-JP" altLang="en-US" sz="1200" u="none" strike="noStrike" dirty="0">
                          <a:effectLst/>
                        </a:rPr>
                        <a:t>  ⑧商品紹介</a:t>
                      </a:r>
                      <a:endParaRPr lang="ja-JP" altLang="en-US" sz="1200" b="0" i="0" u="none" strike="noStrike" dirty="0">
                        <a:solidFill>
                          <a:srgbClr val="000000"/>
                        </a:solidFill>
                        <a:effectLst/>
                        <a:latin typeface="ＭＳ 明朝" panose="02020609040205080304" pitchFamily="17" charset="-128"/>
                        <a:ea typeface="ＭＳ 明朝" panose="02020609040205080304" pitchFamily="17" charset="-128"/>
                      </a:endParaRPr>
                    </a:p>
                  </a:txBody>
                  <a:tcPr marL="11603" marR="11603" marT="11603" marB="0" anchor="ctr"/>
                </a:tc>
                <a:tc>
                  <a:txBody>
                    <a:bodyPr/>
                    <a:lstStyle/>
                    <a:p>
                      <a:pPr algn="ctr" fontAlgn="ctr"/>
                      <a:r>
                        <a:rPr lang="ja-JP" altLang="en-US" sz="1200" u="none" strike="noStrike" dirty="0">
                          <a:effectLst/>
                        </a:rPr>
                        <a:t>画像</a:t>
                      </a:r>
                      <a:endParaRPr lang="ja-JP" altLang="en-US" sz="1200" b="0" i="0" u="none" strike="noStrike" dirty="0">
                        <a:solidFill>
                          <a:srgbClr val="000000"/>
                        </a:solidFill>
                        <a:effectLst/>
                        <a:latin typeface="ＭＳ 明朝" panose="02020609040205080304" pitchFamily="17" charset="-128"/>
                        <a:ea typeface="ＭＳ 明朝" panose="02020609040205080304" pitchFamily="17" charset="-128"/>
                      </a:endParaRPr>
                    </a:p>
                  </a:txBody>
                  <a:tcPr marL="11603" marR="11603" marT="11603" marB="0" anchor="ctr"/>
                </a:tc>
                <a:tc>
                  <a:txBody>
                    <a:bodyPr/>
                    <a:lstStyle/>
                    <a:p>
                      <a:pPr algn="ctr" fontAlgn="ctr"/>
                      <a:r>
                        <a:rPr lang="en-US" sz="1200" u="none" strike="noStrike">
                          <a:effectLst/>
                        </a:rPr>
                        <a:t>URL</a:t>
                      </a:r>
                      <a:r>
                        <a:rPr lang="ja-JP" altLang="en-US" sz="1200" u="none" strike="noStrike">
                          <a:effectLst/>
                        </a:rPr>
                        <a:t>あり</a:t>
                      </a:r>
                      <a:endParaRPr lang="ja-JP" altLang="en-US" sz="1200" b="0" i="0" u="none" strike="noStrike">
                        <a:solidFill>
                          <a:srgbClr val="000000"/>
                        </a:solidFill>
                        <a:effectLst/>
                        <a:latin typeface="Century" panose="02040604050505020304" pitchFamily="18" charset="0"/>
                        <a:ea typeface="Yu Gothic" panose="020B0400000000000000" pitchFamily="50" charset="-128"/>
                      </a:endParaRPr>
                    </a:p>
                  </a:txBody>
                  <a:tcPr marL="11603" marR="11603" marT="11603" marB="0" anchor="ctr"/>
                </a:tc>
                <a:tc>
                  <a:txBody>
                    <a:bodyPr/>
                    <a:lstStyle/>
                    <a:p>
                      <a:pPr algn="ctr" fontAlgn="ctr"/>
                      <a:r>
                        <a:rPr lang="ja-JP" altLang="en-US" sz="1200" u="none" strike="noStrike" dirty="0">
                          <a:effectLst/>
                        </a:rPr>
                        <a:t>なし</a:t>
                      </a:r>
                      <a:endParaRPr lang="ja-JP" altLang="en-US" sz="1200" b="0" i="0" u="none" strike="noStrike" dirty="0">
                        <a:solidFill>
                          <a:srgbClr val="000000"/>
                        </a:solidFill>
                        <a:effectLst/>
                        <a:latin typeface="ＭＳ 明朝" panose="02020609040205080304" pitchFamily="17" charset="-128"/>
                        <a:ea typeface="ＭＳ 明朝" panose="02020609040205080304" pitchFamily="17" charset="-128"/>
                      </a:endParaRPr>
                    </a:p>
                  </a:txBody>
                  <a:tcPr marL="11603" marR="11603" marT="11603" marB="0" anchor="ctr"/>
                </a:tc>
                <a:extLst>
                  <a:ext uri="{0D108BD9-81ED-4DB2-BD59-A6C34878D82A}">
                    <a16:rowId xmlns="" xmlns:a16="http://schemas.microsoft.com/office/drawing/2014/main" val="3676694548"/>
                  </a:ext>
                </a:extLst>
              </a:tr>
            </a:tbl>
          </a:graphicData>
        </a:graphic>
      </p:graphicFrame>
    </p:spTree>
    <p:extLst>
      <p:ext uri="{BB962C8B-B14F-4D97-AF65-F5344CB8AC3E}">
        <p14:creationId xmlns:p14="http://schemas.microsoft.com/office/powerpoint/2010/main" val="6624556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F71AC99D-332B-466A-A076-D78086AABF12}"/>
              </a:ext>
            </a:extLst>
          </p:cNvPr>
          <p:cNvSpPr>
            <a:spLocks noGrp="1"/>
          </p:cNvSpPr>
          <p:nvPr>
            <p:ph type="title"/>
          </p:nvPr>
        </p:nvSpPr>
        <p:spPr>
          <a:xfrm>
            <a:off x="0" y="0"/>
            <a:ext cx="10515600" cy="1325563"/>
          </a:xfrm>
        </p:spPr>
        <p:txBody>
          <a:bodyPr>
            <a:normAutofit/>
          </a:bodyPr>
          <a:lstStyle/>
          <a:p>
            <a:r>
              <a:rPr kumimoji="1" lang="ja-JP" altLang="en-US" sz="5400" dirty="0"/>
              <a:t>仮説２</a:t>
            </a:r>
          </a:p>
        </p:txBody>
      </p:sp>
      <p:sp>
        <p:nvSpPr>
          <p:cNvPr id="4" name="日付プレースホルダー 3">
            <a:extLst>
              <a:ext uri="{FF2B5EF4-FFF2-40B4-BE49-F238E27FC236}">
                <a16:creationId xmlns="" xmlns:a16="http://schemas.microsoft.com/office/drawing/2014/main" id="{0A24F4AD-1CA2-43DF-8FA1-FB71CE654659}"/>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7B36B9CC-BAB0-4A30-870F-945F556B1FF4}"/>
              </a:ext>
            </a:extLst>
          </p:cNvPr>
          <p:cNvSpPr>
            <a:spLocks noGrp="1"/>
          </p:cNvSpPr>
          <p:nvPr>
            <p:ph type="sldNum" sz="quarter" idx="12"/>
          </p:nvPr>
        </p:nvSpPr>
        <p:spPr/>
        <p:txBody>
          <a:bodyPr/>
          <a:lstStyle/>
          <a:p>
            <a:fld id="{614497F5-5DE3-4238-892C-5C8A74B78644}" type="slidenum">
              <a:rPr kumimoji="1" lang="ja-JP" altLang="en-US" smtClean="0"/>
              <a:t>24</a:t>
            </a:fld>
            <a:endParaRPr kumimoji="1" lang="ja-JP" altLang="en-US"/>
          </a:p>
        </p:txBody>
      </p:sp>
      <p:sp>
        <p:nvSpPr>
          <p:cNvPr id="6" name="テキスト ボックス 5">
            <a:extLst>
              <a:ext uri="{FF2B5EF4-FFF2-40B4-BE49-F238E27FC236}">
                <a16:creationId xmlns="" xmlns:a16="http://schemas.microsoft.com/office/drawing/2014/main" id="{53E62166-16B6-4541-9F22-92F6B6097D4A}"/>
              </a:ext>
            </a:extLst>
          </p:cNvPr>
          <p:cNvSpPr txBox="1"/>
          <p:nvPr/>
        </p:nvSpPr>
        <p:spPr>
          <a:xfrm>
            <a:off x="1189807" y="1993347"/>
            <a:ext cx="10343322" cy="2554545"/>
          </a:xfrm>
          <a:prstGeom prst="rect">
            <a:avLst/>
          </a:prstGeom>
          <a:noFill/>
        </p:spPr>
        <p:txBody>
          <a:bodyPr wrap="square" rtlCol="0">
            <a:spAutoFit/>
          </a:bodyPr>
          <a:lstStyle/>
          <a:p>
            <a:pPr algn="ctr"/>
            <a:r>
              <a:rPr lang="ja-JP" altLang="en-US" sz="2800" dirty="0" smtClean="0"/>
              <a:t>どのような要素</a:t>
            </a:r>
            <a:r>
              <a:rPr lang="ja-JP" altLang="en-US" sz="2800" dirty="0"/>
              <a:t>を盛り込んだ</a:t>
            </a:r>
            <a:r>
              <a:rPr lang="en-US" altLang="ja-JP" sz="2800" dirty="0"/>
              <a:t>AI</a:t>
            </a:r>
            <a:r>
              <a:rPr lang="ja-JP" altLang="en-US" sz="2800" dirty="0"/>
              <a:t>ならば</a:t>
            </a:r>
            <a:endParaRPr lang="en-US" altLang="ja-JP" sz="2800" dirty="0"/>
          </a:p>
          <a:p>
            <a:pPr algn="ctr"/>
            <a:r>
              <a:rPr lang="ja-JP" altLang="en-US" sz="2800" dirty="0"/>
              <a:t>より信憑性と魅力性を得られる</a:t>
            </a:r>
            <a:r>
              <a:rPr lang="ja-JP" altLang="en-US" sz="2800" dirty="0" smtClean="0"/>
              <a:t>かは</a:t>
            </a:r>
            <a:endParaRPr lang="en-US" altLang="ja-JP" sz="2800" dirty="0" smtClean="0"/>
          </a:p>
          <a:p>
            <a:pPr algn="ctr"/>
            <a:r>
              <a:rPr lang="ja-JP" altLang="en-US" sz="2800" dirty="0"/>
              <a:t>顧客</a:t>
            </a:r>
            <a:r>
              <a:rPr lang="ja-JP" altLang="en-US" sz="2800" dirty="0" smtClean="0"/>
              <a:t>の属性によって異なる</a:t>
            </a:r>
            <a:endParaRPr lang="en-US" altLang="ja-JP" sz="2800" dirty="0"/>
          </a:p>
          <a:p>
            <a:pPr algn="ctr"/>
            <a:r>
              <a:rPr lang="ja-JP" altLang="en-US" sz="2800" dirty="0" smtClean="0"/>
              <a:t>↓</a:t>
            </a:r>
            <a:endParaRPr lang="en-US" altLang="ja-JP" sz="2800" dirty="0"/>
          </a:p>
          <a:p>
            <a:pPr algn="ctr"/>
            <a:r>
              <a:rPr lang="ja-JP" altLang="en-US" sz="2000" dirty="0"/>
              <a:t>（異なる属性の</a:t>
            </a:r>
            <a:r>
              <a:rPr lang="ja-JP" altLang="en-US" sz="2000" dirty="0" smtClean="0"/>
              <a:t>顧客個々に</a:t>
            </a:r>
            <a:r>
              <a:rPr lang="ja-JP" altLang="en-US" sz="2000" dirty="0"/>
              <a:t>対し</a:t>
            </a:r>
            <a:r>
              <a:rPr lang="ja-JP" altLang="en-US" sz="2000" dirty="0" smtClean="0"/>
              <a:t>、最適</a:t>
            </a:r>
            <a:r>
              <a:rPr lang="ja-JP" altLang="en-US" sz="2000" dirty="0"/>
              <a:t>な</a:t>
            </a:r>
            <a:r>
              <a:rPr lang="ja-JP" altLang="en-US" sz="2000" dirty="0" smtClean="0"/>
              <a:t>対応を選択出来る</a:t>
            </a:r>
            <a:r>
              <a:rPr lang="ja-JP" altLang="en-US" sz="2000" dirty="0"/>
              <a:t>のが</a:t>
            </a:r>
            <a:r>
              <a:rPr lang="en-US" altLang="ja-JP" sz="2000" dirty="0"/>
              <a:t>AI</a:t>
            </a:r>
            <a:r>
              <a:rPr lang="ja-JP" altLang="en-US" sz="2000" dirty="0"/>
              <a:t>の強みであるため）</a:t>
            </a:r>
            <a:endParaRPr lang="en-US" altLang="ja-JP" sz="2000" dirty="0"/>
          </a:p>
          <a:p>
            <a:pPr algn="ctr"/>
            <a:r>
              <a:rPr lang="ja-JP" altLang="en-US" sz="2800" dirty="0" smtClean="0"/>
              <a:t>探索的に検証する</a:t>
            </a:r>
            <a:endParaRPr kumimoji="1" lang="en-US" altLang="ja-JP" sz="2800" dirty="0"/>
          </a:p>
        </p:txBody>
      </p:sp>
    </p:spTree>
    <p:extLst>
      <p:ext uri="{BB962C8B-B14F-4D97-AF65-F5344CB8AC3E}">
        <p14:creationId xmlns:p14="http://schemas.microsoft.com/office/powerpoint/2010/main" val="17098954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四角形: 角を丸くする 23">
            <a:extLst>
              <a:ext uri="{FF2B5EF4-FFF2-40B4-BE49-F238E27FC236}">
                <a16:creationId xmlns="" xmlns:a16="http://schemas.microsoft.com/office/drawing/2014/main" id="{CD83F4B1-A7EA-4469-997B-6711D00D2AB4}"/>
              </a:ext>
            </a:extLst>
          </p:cNvPr>
          <p:cNvSpPr/>
          <p:nvPr/>
        </p:nvSpPr>
        <p:spPr>
          <a:xfrm>
            <a:off x="961465" y="1894585"/>
            <a:ext cx="3581038" cy="350737"/>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2" name="四角形: 角を丸くする 1">
            <a:extLst>
              <a:ext uri="{FF2B5EF4-FFF2-40B4-BE49-F238E27FC236}">
                <a16:creationId xmlns="" xmlns:a16="http://schemas.microsoft.com/office/drawing/2014/main" id="{E8C7DD44-376E-4216-A68B-ADDBCFD21234}"/>
              </a:ext>
            </a:extLst>
          </p:cNvPr>
          <p:cNvSpPr/>
          <p:nvPr/>
        </p:nvSpPr>
        <p:spPr>
          <a:xfrm>
            <a:off x="961465" y="2972207"/>
            <a:ext cx="7399296" cy="663409"/>
          </a:xfrm>
          <a:prstGeom prst="roundRect">
            <a:avLst/>
          </a:prstGeom>
          <a:solidFill>
            <a:srgbClr val="EE9CCB">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 xmlns:a16="http://schemas.microsoft.com/office/drawing/2014/main" id="{7CACCC81-C697-40A3-AA06-500259FE3710}"/>
              </a:ext>
            </a:extLst>
          </p:cNvPr>
          <p:cNvSpPr txBox="1"/>
          <p:nvPr/>
        </p:nvSpPr>
        <p:spPr>
          <a:xfrm>
            <a:off x="961465" y="2942428"/>
            <a:ext cx="7537076" cy="707886"/>
          </a:xfrm>
          <a:prstGeom prst="rect">
            <a:avLst/>
          </a:prstGeom>
          <a:noFill/>
        </p:spPr>
        <p:txBody>
          <a:bodyPr wrap="square" rtlCol="0">
            <a:spAutoFit/>
          </a:bodyPr>
          <a:lstStyle/>
          <a:p>
            <a:r>
              <a:rPr kumimoji="1" lang="en-US" altLang="ja-JP" sz="2000" dirty="0"/>
              <a:t>Q3</a:t>
            </a:r>
            <a:r>
              <a:rPr lang="ja-JP" altLang="en-US" sz="2000" dirty="0"/>
              <a:t>：</a:t>
            </a:r>
            <a:r>
              <a:rPr lang="en-US" altLang="ja-JP" sz="2000" dirty="0"/>
              <a:t>AI</a:t>
            </a:r>
            <a:r>
              <a:rPr lang="ja-JP" altLang="en-US" sz="2000" dirty="0"/>
              <a:t>を搭載した企業アカウントへの興味の上り度合い</a:t>
            </a:r>
            <a:endParaRPr lang="en-US" altLang="ja-JP" sz="2000" dirty="0"/>
          </a:p>
          <a:p>
            <a:r>
              <a:rPr kumimoji="1" lang="en-US" altLang="ja-JP" sz="2000" dirty="0"/>
              <a:t>Q4</a:t>
            </a:r>
            <a:r>
              <a:rPr kumimoji="1" lang="ja-JP" altLang="en-US" sz="2000" dirty="0"/>
              <a:t>：</a:t>
            </a:r>
            <a:r>
              <a:rPr kumimoji="1" lang="en-US" altLang="ja-JP" sz="2000" dirty="0"/>
              <a:t>AI</a:t>
            </a:r>
            <a:r>
              <a:rPr kumimoji="1" lang="ja-JP" altLang="en-US" sz="2000" dirty="0"/>
              <a:t>を搭載していない企業アカウントへの興味の上り度合い</a:t>
            </a:r>
            <a:endParaRPr kumimoji="1" lang="en-US" altLang="ja-JP" sz="2000" dirty="0"/>
          </a:p>
        </p:txBody>
      </p:sp>
      <p:sp>
        <p:nvSpPr>
          <p:cNvPr id="7" name="テキスト ボックス 6">
            <a:extLst>
              <a:ext uri="{FF2B5EF4-FFF2-40B4-BE49-F238E27FC236}">
                <a16:creationId xmlns="" xmlns:a16="http://schemas.microsoft.com/office/drawing/2014/main" id="{626C59DA-969F-4916-9970-6EBFDD1B19DE}"/>
              </a:ext>
            </a:extLst>
          </p:cNvPr>
          <p:cNvSpPr txBox="1"/>
          <p:nvPr/>
        </p:nvSpPr>
        <p:spPr>
          <a:xfrm>
            <a:off x="961465" y="1576197"/>
            <a:ext cx="6078070" cy="707886"/>
          </a:xfrm>
          <a:prstGeom prst="rect">
            <a:avLst/>
          </a:prstGeom>
          <a:noFill/>
        </p:spPr>
        <p:txBody>
          <a:bodyPr wrap="square" rtlCol="0">
            <a:spAutoFit/>
          </a:bodyPr>
          <a:lstStyle/>
          <a:p>
            <a:r>
              <a:rPr kumimoji="1" lang="en-US" altLang="ja-JP" sz="2000" dirty="0"/>
              <a:t>Q1</a:t>
            </a:r>
            <a:r>
              <a:rPr kumimoji="1" lang="ja-JP" altLang="en-US" sz="2000" dirty="0"/>
              <a:t>：対象企業への認知度</a:t>
            </a:r>
            <a:endParaRPr kumimoji="1" lang="en-US" altLang="ja-JP" sz="2000" dirty="0"/>
          </a:p>
          <a:p>
            <a:r>
              <a:rPr lang="en-US" altLang="ja-JP" sz="2000" dirty="0"/>
              <a:t>Q2</a:t>
            </a:r>
            <a:r>
              <a:rPr lang="ja-JP" altLang="en-US" sz="2000" dirty="0"/>
              <a:t>：対象企業への興味の有無</a:t>
            </a:r>
            <a:endParaRPr kumimoji="1" lang="ja-JP" altLang="en-US" sz="2000" dirty="0"/>
          </a:p>
        </p:txBody>
      </p:sp>
      <p:cxnSp>
        <p:nvCxnSpPr>
          <p:cNvPr id="37" name="直線コネクタ 36">
            <a:extLst>
              <a:ext uri="{FF2B5EF4-FFF2-40B4-BE49-F238E27FC236}">
                <a16:creationId xmlns="" xmlns:a16="http://schemas.microsoft.com/office/drawing/2014/main" id="{3F7DA3B9-F185-46DC-9C9B-76E8BB2B709A}"/>
              </a:ext>
            </a:extLst>
          </p:cNvPr>
          <p:cNvCxnSpPr>
            <a:cxnSpLocks/>
          </p:cNvCxnSpPr>
          <p:nvPr/>
        </p:nvCxnSpPr>
        <p:spPr>
          <a:xfrm>
            <a:off x="422069" y="2616906"/>
            <a:ext cx="11173691" cy="0"/>
          </a:xfrm>
          <a:prstGeom prst="line">
            <a:avLst/>
          </a:prstGeom>
          <a:ln w="1270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 name="日付プレースホルダー 3">
            <a:extLst>
              <a:ext uri="{FF2B5EF4-FFF2-40B4-BE49-F238E27FC236}">
                <a16:creationId xmlns="" xmlns:a16="http://schemas.microsoft.com/office/drawing/2014/main" id="{E20FDDF9-2CFE-4707-8A72-6BCEF600A60A}"/>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D94ABEE1-27EF-4BB5-8600-61DFF8075910}"/>
              </a:ext>
            </a:extLst>
          </p:cNvPr>
          <p:cNvSpPr>
            <a:spLocks noGrp="1"/>
          </p:cNvSpPr>
          <p:nvPr>
            <p:ph type="sldNum" sz="quarter" idx="12"/>
          </p:nvPr>
        </p:nvSpPr>
        <p:spPr/>
        <p:txBody>
          <a:bodyPr/>
          <a:lstStyle/>
          <a:p>
            <a:fld id="{614497F5-5DE3-4238-892C-5C8A74B78644}" type="slidenum">
              <a:rPr kumimoji="1" lang="ja-JP" altLang="en-US" smtClean="0"/>
              <a:t>25</a:t>
            </a:fld>
            <a:endParaRPr kumimoji="1" lang="ja-JP" altLang="en-US"/>
          </a:p>
        </p:txBody>
      </p:sp>
      <p:sp>
        <p:nvSpPr>
          <p:cNvPr id="6" name="タイトル 5">
            <a:extLst>
              <a:ext uri="{FF2B5EF4-FFF2-40B4-BE49-F238E27FC236}">
                <a16:creationId xmlns="" xmlns:a16="http://schemas.microsoft.com/office/drawing/2014/main" id="{CE25D89D-9F89-4064-95F4-217BE7650922}"/>
              </a:ext>
            </a:extLst>
          </p:cNvPr>
          <p:cNvSpPr>
            <a:spLocks noGrp="1"/>
          </p:cNvSpPr>
          <p:nvPr>
            <p:ph type="title"/>
          </p:nvPr>
        </p:nvSpPr>
        <p:spPr>
          <a:xfrm>
            <a:off x="0" y="0"/>
            <a:ext cx="10515600" cy="1325563"/>
          </a:xfrm>
        </p:spPr>
        <p:txBody>
          <a:bodyPr>
            <a:normAutofit/>
          </a:bodyPr>
          <a:lstStyle/>
          <a:p>
            <a:r>
              <a:rPr lang="ja-JP" altLang="en-US" sz="5400" dirty="0"/>
              <a:t>仮説１検証：調査表の流れ</a:t>
            </a:r>
          </a:p>
        </p:txBody>
      </p:sp>
      <p:sp>
        <p:nvSpPr>
          <p:cNvPr id="11" name="テキスト ボックス 10">
            <a:extLst>
              <a:ext uri="{FF2B5EF4-FFF2-40B4-BE49-F238E27FC236}">
                <a16:creationId xmlns="" xmlns:a16="http://schemas.microsoft.com/office/drawing/2014/main" id="{66DAA193-D2E8-4046-BA66-DFBDCC654255}"/>
              </a:ext>
            </a:extLst>
          </p:cNvPr>
          <p:cNvSpPr txBox="1"/>
          <p:nvPr/>
        </p:nvSpPr>
        <p:spPr>
          <a:xfrm>
            <a:off x="954741" y="4300648"/>
            <a:ext cx="6730253" cy="707886"/>
          </a:xfrm>
          <a:prstGeom prst="rect">
            <a:avLst/>
          </a:prstGeom>
          <a:noFill/>
        </p:spPr>
        <p:txBody>
          <a:bodyPr wrap="square" rtlCol="0">
            <a:spAutoFit/>
          </a:bodyPr>
          <a:lstStyle/>
          <a:p>
            <a:r>
              <a:rPr kumimoji="1" lang="en-US" altLang="ja-JP" sz="2000" dirty="0"/>
              <a:t>Q</a:t>
            </a:r>
            <a:r>
              <a:rPr lang="en-US" altLang="ja-JP" sz="2000" dirty="0"/>
              <a:t>5</a:t>
            </a:r>
            <a:r>
              <a:rPr lang="ja-JP" altLang="en-US" sz="2000" dirty="0"/>
              <a:t>：青カードの信憑性の順位付け</a:t>
            </a:r>
            <a:endParaRPr lang="en-US" altLang="ja-JP" sz="2000" dirty="0"/>
          </a:p>
          <a:p>
            <a:r>
              <a:rPr kumimoji="1" lang="en-US" altLang="ja-JP" sz="2000" dirty="0"/>
              <a:t>Q6</a:t>
            </a:r>
            <a:r>
              <a:rPr kumimoji="1" lang="ja-JP" altLang="en-US" sz="2000" dirty="0"/>
              <a:t>：青カードの魅力性の順位付け</a:t>
            </a:r>
            <a:endParaRPr kumimoji="1" lang="en-US" altLang="ja-JP" sz="2000" dirty="0"/>
          </a:p>
        </p:txBody>
      </p:sp>
      <p:sp>
        <p:nvSpPr>
          <p:cNvPr id="12" name="テキスト ボックス 11">
            <a:extLst>
              <a:ext uri="{FF2B5EF4-FFF2-40B4-BE49-F238E27FC236}">
                <a16:creationId xmlns="" xmlns:a16="http://schemas.microsoft.com/office/drawing/2014/main" id="{890236E9-B87E-4F73-B861-B44DF6BEE03C}"/>
              </a:ext>
            </a:extLst>
          </p:cNvPr>
          <p:cNvSpPr txBox="1"/>
          <p:nvPr/>
        </p:nvSpPr>
        <p:spPr>
          <a:xfrm>
            <a:off x="954741" y="5297018"/>
            <a:ext cx="6730253" cy="707886"/>
          </a:xfrm>
          <a:prstGeom prst="rect">
            <a:avLst/>
          </a:prstGeom>
          <a:noFill/>
        </p:spPr>
        <p:txBody>
          <a:bodyPr wrap="square" rtlCol="0">
            <a:spAutoFit/>
          </a:bodyPr>
          <a:lstStyle/>
          <a:p>
            <a:r>
              <a:rPr kumimoji="1" lang="en-US" altLang="ja-JP" sz="2000" dirty="0"/>
              <a:t>Q</a:t>
            </a:r>
            <a:r>
              <a:rPr lang="en-US" altLang="ja-JP" sz="2000" dirty="0"/>
              <a:t>7</a:t>
            </a:r>
            <a:r>
              <a:rPr lang="ja-JP" altLang="en-US" sz="2000" dirty="0"/>
              <a:t>：黄カードの信憑性の順位付け</a:t>
            </a:r>
            <a:endParaRPr lang="en-US" altLang="ja-JP" sz="2000" dirty="0"/>
          </a:p>
          <a:p>
            <a:r>
              <a:rPr kumimoji="1" lang="en-US" altLang="ja-JP" sz="2000" dirty="0"/>
              <a:t>Q8</a:t>
            </a:r>
            <a:r>
              <a:rPr kumimoji="1" lang="ja-JP" altLang="en-US" sz="2000" dirty="0"/>
              <a:t>：黄カードの魅力性の順位付け</a:t>
            </a:r>
            <a:endParaRPr kumimoji="1" lang="en-US" altLang="ja-JP" sz="2000" dirty="0"/>
          </a:p>
        </p:txBody>
      </p:sp>
      <p:sp>
        <p:nvSpPr>
          <p:cNvPr id="17" name="角丸四角形吹き出し 2">
            <a:extLst>
              <a:ext uri="{FF2B5EF4-FFF2-40B4-BE49-F238E27FC236}">
                <a16:creationId xmlns="" xmlns:a16="http://schemas.microsoft.com/office/drawing/2014/main" id="{15A7AB73-2434-4608-BBB8-4139D1EE3814}"/>
              </a:ext>
            </a:extLst>
          </p:cNvPr>
          <p:cNvSpPr/>
          <p:nvPr/>
        </p:nvSpPr>
        <p:spPr>
          <a:xfrm flipH="1">
            <a:off x="6086353" y="1159631"/>
            <a:ext cx="5509407" cy="1325564"/>
          </a:xfrm>
          <a:prstGeom prst="wedgeRoundRectCallout">
            <a:avLst>
              <a:gd name="adj1" fmla="val 59699"/>
              <a:gd name="adj2" fmla="val 18380"/>
              <a:gd name="adj3" fmla="val 16667"/>
            </a:avLst>
          </a:prstGeom>
          <a:ln w="28575">
            <a:prstDash val="solid"/>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400" dirty="0"/>
              <a:t>対象企業に対して「興味がない」</a:t>
            </a:r>
            <a:endParaRPr kumimoji="1" lang="en-US" altLang="ja-JP" sz="2400" dirty="0"/>
          </a:p>
          <a:p>
            <a:pPr algn="ctr"/>
            <a:r>
              <a:rPr lang="ja-JP" altLang="en-US" sz="2400" dirty="0"/>
              <a:t>と選択した回答者に</a:t>
            </a:r>
            <a:endParaRPr kumimoji="1" lang="ja-JP" altLang="en-US" sz="2400" dirty="0"/>
          </a:p>
        </p:txBody>
      </p:sp>
      <p:sp>
        <p:nvSpPr>
          <p:cNvPr id="18" name="角丸四角形吹き出し 2">
            <a:extLst>
              <a:ext uri="{FF2B5EF4-FFF2-40B4-BE49-F238E27FC236}">
                <a16:creationId xmlns="" xmlns:a16="http://schemas.microsoft.com/office/drawing/2014/main" id="{BA206F8C-56CD-4C5C-AC1F-BBE8CE787720}"/>
              </a:ext>
            </a:extLst>
          </p:cNvPr>
          <p:cNvSpPr/>
          <p:nvPr/>
        </p:nvSpPr>
        <p:spPr>
          <a:xfrm flipH="1">
            <a:off x="5562598" y="4060880"/>
            <a:ext cx="6313393" cy="2201451"/>
          </a:xfrm>
          <a:prstGeom prst="wedgeRoundRectCallout">
            <a:avLst>
              <a:gd name="adj1" fmla="val 31136"/>
              <a:gd name="adj2" fmla="val -64053"/>
              <a:gd name="adj3" fmla="val 16667"/>
            </a:avLst>
          </a:prstGeom>
          <a:ln w="28575">
            <a:solidFill>
              <a:schemeClr val="tx1">
                <a:lumMod val="65000"/>
                <a:lumOff val="35000"/>
              </a:schemeClr>
            </a:solidFill>
            <a:prstDash val="solid"/>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000" dirty="0"/>
              <a:t>①</a:t>
            </a:r>
            <a:r>
              <a:rPr kumimoji="1" lang="en-US" altLang="ja-JP" sz="2000" dirty="0"/>
              <a:t>AI</a:t>
            </a:r>
            <a:r>
              <a:rPr kumimoji="1" lang="ja-JP" altLang="en-US" sz="2000" dirty="0"/>
              <a:t>を搭載した企業アカウントとのやりとり</a:t>
            </a:r>
            <a:endParaRPr kumimoji="1" lang="en-US" altLang="ja-JP" sz="2000" dirty="0"/>
          </a:p>
          <a:p>
            <a:pPr algn="ctr"/>
            <a:r>
              <a:rPr lang="ja-JP" altLang="en-US" sz="2000" dirty="0"/>
              <a:t>②</a:t>
            </a:r>
            <a:r>
              <a:rPr lang="en-US" altLang="ja-JP" sz="2000" dirty="0"/>
              <a:t>AI</a:t>
            </a:r>
            <a:r>
              <a:rPr lang="ja-JP" altLang="en-US" sz="2000" dirty="0"/>
              <a:t>を搭載していない企業アカウントとのやりとり</a:t>
            </a:r>
            <a:endParaRPr lang="en-US" altLang="ja-JP" sz="2000" dirty="0"/>
          </a:p>
          <a:p>
            <a:pPr algn="ctr"/>
            <a:endParaRPr kumimoji="1" lang="en-US" altLang="ja-JP" sz="2000" dirty="0"/>
          </a:p>
          <a:p>
            <a:pPr algn="ctr"/>
            <a:r>
              <a:rPr kumimoji="1" lang="ja-JP" altLang="en-US" sz="2000" dirty="0"/>
              <a:t>それぞれの画像を読んでもらった後に</a:t>
            </a:r>
            <a:endParaRPr kumimoji="1" lang="en-US" altLang="ja-JP" sz="2000" dirty="0"/>
          </a:p>
          <a:p>
            <a:pPr algn="ctr"/>
            <a:r>
              <a:rPr lang="ja-JP" altLang="en-US" sz="2000" dirty="0"/>
              <a:t>興味が上がったかどうか</a:t>
            </a:r>
            <a:r>
              <a:rPr lang="en-US" altLang="ja-JP" sz="2000" dirty="0"/>
              <a:t>4</a:t>
            </a:r>
            <a:r>
              <a:rPr lang="ja-JP" altLang="en-US" sz="2000" dirty="0"/>
              <a:t>段階で選択してもらう</a:t>
            </a:r>
            <a:endParaRPr kumimoji="1" lang="ja-JP" altLang="en-US" sz="2000" dirty="0"/>
          </a:p>
        </p:txBody>
      </p:sp>
      <p:sp>
        <p:nvSpPr>
          <p:cNvPr id="19" name="爆発: 14 pt 18">
            <a:extLst>
              <a:ext uri="{FF2B5EF4-FFF2-40B4-BE49-F238E27FC236}">
                <a16:creationId xmlns="" xmlns:a16="http://schemas.microsoft.com/office/drawing/2014/main" id="{D9737F30-7A84-4D14-926A-18C7B2F9D06E}"/>
              </a:ext>
            </a:extLst>
          </p:cNvPr>
          <p:cNvSpPr/>
          <p:nvPr/>
        </p:nvSpPr>
        <p:spPr>
          <a:xfrm rot="548576">
            <a:off x="9127335" y="2511461"/>
            <a:ext cx="2480021" cy="1463927"/>
          </a:xfrm>
          <a:prstGeom prst="irregularSeal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20" name="コネクタ: カギ線 19">
            <a:extLst>
              <a:ext uri="{FF2B5EF4-FFF2-40B4-BE49-F238E27FC236}">
                <a16:creationId xmlns="" xmlns:a16="http://schemas.microsoft.com/office/drawing/2014/main" id="{18D54517-ED93-4F8B-9CF2-E9DEEF7C8466}"/>
              </a:ext>
            </a:extLst>
          </p:cNvPr>
          <p:cNvCxnSpPr>
            <a:cxnSpLocks/>
          </p:cNvCxnSpPr>
          <p:nvPr/>
        </p:nvCxnSpPr>
        <p:spPr>
          <a:xfrm rot="16200000" flipH="1">
            <a:off x="8210273" y="3263709"/>
            <a:ext cx="384968" cy="83991"/>
          </a:xfrm>
          <a:prstGeom prst="bentConnector4">
            <a:avLst>
              <a:gd name="adj1" fmla="val -1210"/>
              <a:gd name="adj2" fmla="val 756416"/>
            </a:avLst>
          </a:prstGeom>
          <a:ln w="38100">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テキスト ボックス 20">
            <a:extLst>
              <a:ext uri="{FF2B5EF4-FFF2-40B4-BE49-F238E27FC236}">
                <a16:creationId xmlns="" xmlns:a16="http://schemas.microsoft.com/office/drawing/2014/main" id="{B4AED7CF-B26D-48A0-8B1B-C970E6DD374F}"/>
              </a:ext>
            </a:extLst>
          </p:cNvPr>
          <p:cNvSpPr txBox="1"/>
          <p:nvPr/>
        </p:nvSpPr>
        <p:spPr>
          <a:xfrm>
            <a:off x="9631894" y="2981410"/>
            <a:ext cx="1479177" cy="584775"/>
          </a:xfrm>
          <a:prstGeom prst="rect">
            <a:avLst/>
          </a:prstGeom>
          <a:noFill/>
        </p:spPr>
        <p:txBody>
          <a:bodyPr wrap="square" rtlCol="0">
            <a:spAutoFit/>
          </a:bodyPr>
          <a:lstStyle/>
          <a:p>
            <a:r>
              <a:rPr kumimoji="1" lang="ja-JP" altLang="en-US" sz="3200" b="1" dirty="0">
                <a:solidFill>
                  <a:srgbClr val="C00000"/>
                </a:solidFill>
              </a:rPr>
              <a:t>検証！</a:t>
            </a:r>
          </a:p>
        </p:txBody>
      </p:sp>
    </p:spTree>
    <p:extLst>
      <p:ext uri="{BB962C8B-B14F-4D97-AF65-F5344CB8AC3E}">
        <p14:creationId xmlns:p14="http://schemas.microsoft.com/office/powerpoint/2010/main" val="3112144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25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25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1250"/>
                                        <p:tgtEl>
                                          <p:spTgt spid="1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25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125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25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2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 grpId="0" animBg="1"/>
      <p:bldP spid="17" grpId="0" animBg="1"/>
      <p:bldP spid="18" grpId="0" animBg="1"/>
      <p:bldP spid="19" grpId="0" animBg="1"/>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四角形: 角を丸くする 6">
            <a:extLst>
              <a:ext uri="{FF2B5EF4-FFF2-40B4-BE49-F238E27FC236}">
                <a16:creationId xmlns="" xmlns:a16="http://schemas.microsoft.com/office/drawing/2014/main" id="{1778CBA9-AA7F-4062-B49A-6311687E73D9}"/>
              </a:ext>
            </a:extLst>
          </p:cNvPr>
          <p:cNvSpPr/>
          <p:nvPr/>
        </p:nvSpPr>
        <p:spPr>
          <a:xfrm>
            <a:off x="362227" y="4402833"/>
            <a:ext cx="11498080" cy="2067339"/>
          </a:xfrm>
          <a:prstGeom prst="roundRect">
            <a:avLst/>
          </a:prstGeom>
          <a:solidFill>
            <a:srgbClr val="92D05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solidFill>
                <a:schemeClr val="tx1"/>
              </a:solidFill>
            </a:endParaRPr>
          </a:p>
        </p:txBody>
      </p:sp>
      <p:sp>
        <p:nvSpPr>
          <p:cNvPr id="2" name="タイトル 1">
            <a:extLst>
              <a:ext uri="{FF2B5EF4-FFF2-40B4-BE49-F238E27FC236}">
                <a16:creationId xmlns="" xmlns:a16="http://schemas.microsoft.com/office/drawing/2014/main" id="{09AC8E9F-5F43-4668-9027-0612F212D436}"/>
              </a:ext>
            </a:extLst>
          </p:cNvPr>
          <p:cNvSpPr>
            <a:spLocks noGrp="1"/>
          </p:cNvSpPr>
          <p:nvPr>
            <p:ph type="title"/>
          </p:nvPr>
        </p:nvSpPr>
        <p:spPr>
          <a:xfrm>
            <a:off x="0" y="20464"/>
            <a:ext cx="10515600" cy="1325563"/>
          </a:xfrm>
        </p:spPr>
        <p:txBody>
          <a:bodyPr>
            <a:normAutofit/>
          </a:bodyPr>
          <a:lstStyle/>
          <a:p>
            <a:r>
              <a:rPr kumimoji="1" lang="ja-JP" altLang="en-US" sz="5400" dirty="0"/>
              <a:t>仮説１</a:t>
            </a:r>
            <a:r>
              <a:rPr lang="ja-JP" altLang="en-US" sz="5400" dirty="0"/>
              <a:t>検証</a:t>
            </a:r>
            <a:r>
              <a:rPr kumimoji="1" lang="ja-JP" altLang="en-US" sz="5400" dirty="0"/>
              <a:t>：調査概要</a:t>
            </a:r>
          </a:p>
        </p:txBody>
      </p:sp>
      <p:sp>
        <p:nvSpPr>
          <p:cNvPr id="3" name="コンテンツ プレースホルダー 2">
            <a:extLst>
              <a:ext uri="{FF2B5EF4-FFF2-40B4-BE49-F238E27FC236}">
                <a16:creationId xmlns="" xmlns:a16="http://schemas.microsoft.com/office/drawing/2014/main" id="{871C5548-E708-496F-9EC1-B264252FC0A7}"/>
              </a:ext>
            </a:extLst>
          </p:cNvPr>
          <p:cNvSpPr>
            <a:spLocks noGrp="1"/>
          </p:cNvSpPr>
          <p:nvPr>
            <p:ph idx="1"/>
          </p:nvPr>
        </p:nvSpPr>
        <p:spPr>
          <a:xfrm>
            <a:off x="569542" y="1434949"/>
            <a:ext cx="11052916" cy="4351338"/>
          </a:xfrm>
        </p:spPr>
        <p:txBody>
          <a:bodyPr>
            <a:normAutofit/>
          </a:bodyPr>
          <a:lstStyle/>
          <a:p>
            <a:r>
              <a:rPr lang="ja-JP" altLang="en-US" sz="2400" dirty="0"/>
              <a:t>調査期間：</a:t>
            </a:r>
            <a:r>
              <a:rPr lang="en-US" altLang="ja-JP" sz="2400" dirty="0"/>
              <a:t>2017</a:t>
            </a:r>
            <a:r>
              <a:rPr lang="ja-JP" altLang="en-US" sz="2400" dirty="0"/>
              <a:t>年</a:t>
            </a:r>
            <a:r>
              <a:rPr lang="en-US" altLang="ja-JP" sz="2400" dirty="0"/>
              <a:t>12</a:t>
            </a:r>
            <a:r>
              <a:rPr lang="ja-JP" altLang="en-US" sz="2400" dirty="0"/>
              <a:t>月</a:t>
            </a:r>
            <a:r>
              <a:rPr lang="en-US" altLang="ja-JP" sz="2400" dirty="0"/>
              <a:t>3</a:t>
            </a:r>
            <a:r>
              <a:rPr lang="ja-JP" altLang="en-US" sz="2400" dirty="0"/>
              <a:t>日～</a:t>
            </a:r>
            <a:r>
              <a:rPr lang="en-US" altLang="ja-JP" sz="2400" dirty="0"/>
              <a:t>2017</a:t>
            </a:r>
            <a:r>
              <a:rPr lang="ja-JP" altLang="en-US" sz="2400" dirty="0"/>
              <a:t>年</a:t>
            </a:r>
            <a:r>
              <a:rPr lang="en-US" altLang="ja-JP" sz="2400" dirty="0"/>
              <a:t>12</a:t>
            </a:r>
            <a:r>
              <a:rPr lang="ja-JP" altLang="en-US" sz="2400" dirty="0"/>
              <a:t>月</a:t>
            </a:r>
            <a:r>
              <a:rPr lang="en-US" altLang="ja-JP" sz="2400" dirty="0"/>
              <a:t>6</a:t>
            </a:r>
            <a:r>
              <a:rPr lang="ja-JP" altLang="en-US" sz="2400" dirty="0"/>
              <a:t>日</a:t>
            </a:r>
            <a:endParaRPr lang="en-US" altLang="ja-JP" sz="2400" dirty="0"/>
          </a:p>
          <a:p>
            <a:r>
              <a:rPr kumimoji="1" lang="ja-JP" altLang="en-US" sz="2400" dirty="0"/>
              <a:t>調査対象：</a:t>
            </a:r>
            <a:r>
              <a:rPr kumimoji="1" lang="en-US" altLang="ja-JP" sz="2400" dirty="0"/>
              <a:t>10</a:t>
            </a:r>
            <a:r>
              <a:rPr kumimoji="1" lang="ja-JP" altLang="en-US" sz="2400" dirty="0"/>
              <a:t>代～</a:t>
            </a:r>
            <a:r>
              <a:rPr lang="en-US" altLang="ja-JP" sz="2400" dirty="0"/>
              <a:t>20</a:t>
            </a:r>
            <a:r>
              <a:rPr kumimoji="1" lang="ja-JP" altLang="en-US" sz="2400" dirty="0"/>
              <a:t>代の</a:t>
            </a:r>
            <a:r>
              <a:rPr kumimoji="1" lang="en-US" altLang="ja-JP" sz="2400" dirty="0"/>
              <a:t>LINE</a:t>
            </a:r>
            <a:r>
              <a:rPr kumimoji="1" lang="ja-JP" altLang="en-US" sz="2400" dirty="0"/>
              <a:t>ユーザー</a:t>
            </a:r>
            <a:endParaRPr kumimoji="1" lang="en-US" altLang="ja-JP" sz="2400" dirty="0"/>
          </a:p>
          <a:p>
            <a:r>
              <a:rPr kumimoji="1" lang="ja-JP" altLang="en-US" sz="2400" dirty="0"/>
              <a:t>調査方法：インターネット調査</a:t>
            </a:r>
            <a:endParaRPr kumimoji="1" lang="en-US" altLang="ja-JP" sz="2400" dirty="0"/>
          </a:p>
          <a:p>
            <a:r>
              <a:rPr lang="ja-JP" altLang="en-US" sz="2400" dirty="0"/>
              <a:t>サンプル数：</a:t>
            </a:r>
            <a:r>
              <a:rPr lang="en-US" altLang="ja-JP" sz="2400" dirty="0"/>
              <a:t>149</a:t>
            </a:r>
            <a:r>
              <a:rPr lang="ja-JP" altLang="en-US" sz="2400" dirty="0"/>
              <a:t>名</a:t>
            </a:r>
            <a:endParaRPr lang="en-US" altLang="ja-JP" sz="2400" dirty="0"/>
          </a:p>
          <a:p>
            <a:r>
              <a:rPr kumimoji="1" lang="ja-JP" altLang="en-US" sz="2400" dirty="0"/>
              <a:t>有効サンプル数：</a:t>
            </a:r>
            <a:r>
              <a:rPr kumimoji="1" lang="en-US" altLang="ja-JP" sz="2400" dirty="0"/>
              <a:t>125</a:t>
            </a:r>
            <a:r>
              <a:rPr kumimoji="1" lang="ja-JP" altLang="en-US" sz="2400" dirty="0"/>
              <a:t>名</a:t>
            </a:r>
            <a:endParaRPr kumimoji="1" lang="en-US" altLang="ja-JP" sz="2400" dirty="0"/>
          </a:p>
          <a:p>
            <a:r>
              <a:rPr lang="ja-JP" altLang="en-US" sz="2400" dirty="0"/>
              <a:t>分析方法：</a:t>
            </a:r>
            <a:r>
              <a:rPr lang="en-US" altLang="ja-JP" sz="2400" dirty="0"/>
              <a:t>SPSS</a:t>
            </a:r>
            <a:r>
              <a:rPr lang="ja-JP" altLang="en-US" sz="2400" dirty="0"/>
              <a:t>による</a:t>
            </a:r>
            <a:r>
              <a:rPr lang="ja-JP" altLang="en-US" sz="2400" dirty="0" err="1"/>
              <a:t>ｘ</a:t>
            </a:r>
            <a:r>
              <a:rPr lang="en-US" altLang="ja-JP" sz="2400" dirty="0"/>
              <a:t>²</a:t>
            </a:r>
            <a:r>
              <a:rPr lang="ja-JP" altLang="en-US" sz="2400" dirty="0"/>
              <a:t>検定</a:t>
            </a:r>
            <a:endParaRPr kumimoji="1" lang="ja-JP" altLang="en-US" sz="2400" dirty="0"/>
          </a:p>
        </p:txBody>
      </p:sp>
      <p:sp>
        <p:nvSpPr>
          <p:cNvPr id="4" name="日付プレースホルダー 3">
            <a:extLst>
              <a:ext uri="{FF2B5EF4-FFF2-40B4-BE49-F238E27FC236}">
                <a16:creationId xmlns="" xmlns:a16="http://schemas.microsoft.com/office/drawing/2014/main" id="{B120C50D-5B6E-4030-A472-D1245ECF1ABD}"/>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1377D912-7BE3-42B6-AAB8-F5CF0F4AB4B9}"/>
              </a:ext>
            </a:extLst>
          </p:cNvPr>
          <p:cNvSpPr>
            <a:spLocks noGrp="1"/>
          </p:cNvSpPr>
          <p:nvPr>
            <p:ph type="sldNum" sz="quarter" idx="12"/>
          </p:nvPr>
        </p:nvSpPr>
        <p:spPr/>
        <p:txBody>
          <a:bodyPr/>
          <a:lstStyle/>
          <a:p>
            <a:fld id="{614497F5-5DE3-4238-892C-5C8A74B78644}" type="slidenum">
              <a:rPr kumimoji="1" lang="ja-JP" altLang="en-US" smtClean="0"/>
              <a:t>26</a:t>
            </a:fld>
            <a:endParaRPr kumimoji="1" lang="ja-JP" altLang="en-US"/>
          </a:p>
        </p:txBody>
      </p:sp>
      <p:sp>
        <p:nvSpPr>
          <p:cNvPr id="6" name="テキスト ボックス 5">
            <a:extLst>
              <a:ext uri="{FF2B5EF4-FFF2-40B4-BE49-F238E27FC236}">
                <a16:creationId xmlns="" xmlns:a16="http://schemas.microsoft.com/office/drawing/2014/main" id="{4A480CC0-571C-46DB-A1D3-FADBE40FDF7C}"/>
              </a:ext>
            </a:extLst>
          </p:cNvPr>
          <p:cNvSpPr txBox="1"/>
          <p:nvPr/>
        </p:nvSpPr>
        <p:spPr>
          <a:xfrm>
            <a:off x="1066801" y="4670532"/>
            <a:ext cx="12192000" cy="1631216"/>
          </a:xfrm>
          <a:prstGeom prst="rect">
            <a:avLst/>
          </a:prstGeom>
          <a:noFill/>
        </p:spPr>
        <p:txBody>
          <a:bodyPr wrap="square" rtlCol="0">
            <a:spAutoFit/>
          </a:bodyPr>
          <a:lstStyle/>
          <a:p>
            <a:r>
              <a:rPr kumimoji="1" lang="ja-JP" altLang="en-US" sz="2000" dirty="0"/>
              <a:t>帰無仮説：</a:t>
            </a:r>
            <a:r>
              <a:rPr kumimoji="1" lang="en-US" altLang="ja-JP" sz="2000" dirty="0"/>
              <a:t>AI</a:t>
            </a:r>
            <a:r>
              <a:rPr kumimoji="1" lang="ja-JP" altLang="en-US" sz="2000" dirty="0"/>
              <a:t>を搭載して</a:t>
            </a:r>
            <a:r>
              <a:rPr lang="ja-JP" altLang="en-US" sz="2000" dirty="0"/>
              <a:t>いる</a:t>
            </a:r>
            <a:r>
              <a:rPr kumimoji="1" lang="ja-JP" altLang="en-US" sz="2000" dirty="0"/>
              <a:t>公式アカウントと</a:t>
            </a:r>
            <a:r>
              <a:rPr lang="en-US" altLang="ja-JP" sz="2000" dirty="0"/>
              <a:t>AI</a:t>
            </a:r>
            <a:r>
              <a:rPr lang="ja-JP" altLang="en-US" sz="2000" dirty="0"/>
              <a:t>を搭載していない公式アカウントでは</a:t>
            </a:r>
            <a:endParaRPr lang="en-US" altLang="ja-JP" sz="2000" dirty="0"/>
          </a:p>
          <a:p>
            <a:r>
              <a:rPr lang="ja-JP" altLang="en-US" sz="2000" dirty="0"/>
              <a:t>　　　　　企業に対する</a:t>
            </a:r>
            <a:r>
              <a:rPr kumimoji="1" lang="ja-JP" altLang="en-US" sz="2000" dirty="0"/>
              <a:t>興味の変化に差が無い</a:t>
            </a:r>
            <a:endParaRPr lang="en-US" altLang="ja-JP" sz="2000" dirty="0"/>
          </a:p>
          <a:p>
            <a:endParaRPr lang="en-US" altLang="ja-JP" sz="2000" dirty="0"/>
          </a:p>
          <a:p>
            <a:r>
              <a:rPr lang="ja-JP" altLang="en-US" sz="2000" dirty="0"/>
              <a:t>対立仮説：</a:t>
            </a:r>
            <a:r>
              <a:rPr lang="en-US" altLang="ja-JP" sz="2000" dirty="0"/>
              <a:t>AI</a:t>
            </a:r>
            <a:r>
              <a:rPr lang="ja-JP" altLang="en-US" sz="2000" dirty="0"/>
              <a:t>を搭載している公式アカウントと</a:t>
            </a:r>
            <a:r>
              <a:rPr lang="en-US" altLang="ja-JP" sz="2000" dirty="0"/>
              <a:t>AI</a:t>
            </a:r>
            <a:r>
              <a:rPr lang="ja-JP" altLang="en-US" sz="2000" dirty="0"/>
              <a:t>を搭載していない公式アカウントでは</a:t>
            </a:r>
            <a:endParaRPr lang="en-US" altLang="ja-JP" sz="2000" dirty="0"/>
          </a:p>
          <a:p>
            <a:r>
              <a:rPr lang="ja-JP" altLang="en-US" sz="2000" dirty="0"/>
              <a:t>　　　　　企業に対する興味の変化に差がある</a:t>
            </a:r>
            <a:endParaRPr lang="en-US" altLang="ja-JP" sz="2000" dirty="0"/>
          </a:p>
        </p:txBody>
      </p:sp>
    </p:spTree>
    <p:extLst>
      <p:ext uri="{BB962C8B-B14F-4D97-AF65-F5344CB8AC3E}">
        <p14:creationId xmlns:p14="http://schemas.microsoft.com/office/powerpoint/2010/main" val="17905553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a:extLst>
              <a:ext uri="{FF2B5EF4-FFF2-40B4-BE49-F238E27FC236}">
                <a16:creationId xmlns="" xmlns:a16="http://schemas.microsoft.com/office/drawing/2014/main" id="{413097C3-7656-4798-BAD0-01D498E81483}"/>
              </a:ext>
            </a:extLst>
          </p:cNvPr>
          <p:cNvSpPr>
            <a:spLocks noGrp="1"/>
          </p:cNvSpPr>
          <p:nvPr>
            <p:ph type="dt" sz="half" idx="10"/>
          </p:nvPr>
        </p:nvSpPr>
        <p:spPr/>
        <p:txBody>
          <a:bodyPr/>
          <a:lstStyle/>
          <a:p>
            <a:r>
              <a:rPr kumimoji="1" lang="en-US" altLang="ja-JP"/>
              <a:t>2017/11/13</a:t>
            </a:r>
            <a:endParaRPr kumimoji="1" lang="ja-JP" altLang="en-US"/>
          </a:p>
        </p:txBody>
      </p:sp>
      <p:sp>
        <p:nvSpPr>
          <p:cNvPr id="5" name="スライド番号プレースホルダー 4">
            <a:extLst>
              <a:ext uri="{FF2B5EF4-FFF2-40B4-BE49-F238E27FC236}">
                <a16:creationId xmlns="" xmlns:a16="http://schemas.microsoft.com/office/drawing/2014/main" id="{7183D5D3-C824-4EB0-B6DD-11A24F78B184}"/>
              </a:ext>
            </a:extLst>
          </p:cNvPr>
          <p:cNvSpPr>
            <a:spLocks noGrp="1"/>
          </p:cNvSpPr>
          <p:nvPr>
            <p:ph type="sldNum" sz="quarter" idx="12"/>
          </p:nvPr>
        </p:nvSpPr>
        <p:spPr/>
        <p:txBody>
          <a:bodyPr/>
          <a:lstStyle/>
          <a:p>
            <a:fld id="{614497F5-5DE3-4238-892C-5C8A74B78644}" type="slidenum">
              <a:rPr kumimoji="1" lang="ja-JP" altLang="en-US" smtClean="0"/>
              <a:t>27</a:t>
            </a:fld>
            <a:endParaRPr kumimoji="1" lang="ja-JP" altLang="en-US"/>
          </a:p>
        </p:txBody>
      </p:sp>
      <p:graphicFrame>
        <p:nvGraphicFramePr>
          <p:cNvPr id="6" name="表 5">
            <a:extLst>
              <a:ext uri="{FF2B5EF4-FFF2-40B4-BE49-F238E27FC236}">
                <a16:creationId xmlns="" xmlns:a16="http://schemas.microsoft.com/office/drawing/2014/main" id="{380A1163-1594-4B40-8743-52493328B8D1}"/>
              </a:ext>
            </a:extLst>
          </p:cNvPr>
          <p:cNvGraphicFramePr>
            <a:graphicFrameLocks noGrp="1"/>
          </p:cNvGraphicFramePr>
          <p:nvPr>
            <p:extLst/>
          </p:nvPr>
        </p:nvGraphicFramePr>
        <p:xfrm>
          <a:off x="284921" y="2426230"/>
          <a:ext cx="6440559" cy="1687380"/>
        </p:xfrm>
        <a:graphic>
          <a:graphicData uri="http://schemas.openxmlformats.org/drawingml/2006/table">
            <a:tbl>
              <a:tblPr/>
              <a:tblGrid>
                <a:gridCol w="1486959">
                  <a:extLst>
                    <a:ext uri="{9D8B030D-6E8A-4147-A177-3AD203B41FA5}">
                      <a16:colId xmlns="" xmlns:a16="http://schemas.microsoft.com/office/drawing/2014/main" val="2611507380"/>
                    </a:ext>
                  </a:extLst>
                </a:gridCol>
                <a:gridCol w="1486959">
                  <a:extLst>
                    <a:ext uri="{9D8B030D-6E8A-4147-A177-3AD203B41FA5}">
                      <a16:colId xmlns="" xmlns:a16="http://schemas.microsoft.com/office/drawing/2014/main" val="2717395068"/>
                    </a:ext>
                  </a:extLst>
                </a:gridCol>
                <a:gridCol w="1486959">
                  <a:extLst>
                    <a:ext uri="{9D8B030D-6E8A-4147-A177-3AD203B41FA5}">
                      <a16:colId xmlns="" xmlns:a16="http://schemas.microsoft.com/office/drawing/2014/main" val="597504779"/>
                    </a:ext>
                  </a:extLst>
                </a:gridCol>
                <a:gridCol w="659894">
                  <a:extLst>
                    <a:ext uri="{9D8B030D-6E8A-4147-A177-3AD203B41FA5}">
                      <a16:colId xmlns="" xmlns:a16="http://schemas.microsoft.com/office/drawing/2014/main" val="476369691"/>
                    </a:ext>
                  </a:extLst>
                </a:gridCol>
                <a:gridCol w="659894">
                  <a:extLst>
                    <a:ext uri="{9D8B030D-6E8A-4147-A177-3AD203B41FA5}">
                      <a16:colId xmlns="" xmlns:a16="http://schemas.microsoft.com/office/drawing/2014/main" val="662733780"/>
                    </a:ext>
                  </a:extLst>
                </a:gridCol>
                <a:gridCol w="659894">
                  <a:extLst>
                    <a:ext uri="{9D8B030D-6E8A-4147-A177-3AD203B41FA5}">
                      <a16:colId xmlns="" xmlns:a16="http://schemas.microsoft.com/office/drawing/2014/main" val="2583791221"/>
                    </a:ext>
                  </a:extLst>
                </a:gridCol>
              </a:tblGrid>
              <a:tr h="180790">
                <a:tc gridSpan="6">
                  <a:txBody>
                    <a:bodyPr/>
                    <a:lstStyle/>
                    <a:p>
                      <a:pPr algn="ctr" fontAlgn="ctr"/>
                      <a:r>
                        <a:rPr lang="ja-JP" altLang="en-US" sz="900" b="1" i="0" u="none" strike="noStrike">
                          <a:solidFill>
                            <a:srgbClr val="000000"/>
                          </a:solidFill>
                          <a:effectLst/>
                          <a:latin typeface="MS Gothic" panose="020B0609070205080204" pitchFamily="49" charset="-128"/>
                          <a:ea typeface="MS Gothic" panose="020B0609070205080204" pitchFamily="49" charset="-128"/>
                        </a:rPr>
                        <a:t>送り手 と 興味 のクロス表</a:t>
                      </a:r>
                    </a:p>
                  </a:txBody>
                  <a:tcPr marL="6350" marR="6350" marT="6350" marB="0" anchor="ctr">
                    <a:lnL>
                      <a:noFill/>
                    </a:lnL>
                    <a:lnR>
                      <a:noFill/>
                    </a:lnR>
                    <a:lnT>
                      <a:noFill/>
                    </a:lnT>
                    <a:lnB w="190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2803278799"/>
                  </a:ext>
                </a:extLst>
              </a:tr>
              <a:tr h="150659">
                <a:tc rowSpan="2" gridSpan="3">
                  <a:txBody>
                    <a:bodyPr/>
                    <a:lstStyle/>
                    <a:p>
                      <a:pPr algn="l"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hMerge="1">
                  <a:txBody>
                    <a:bodyPr/>
                    <a:lstStyle/>
                    <a:p>
                      <a:endParaRPr kumimoji="1" lang="ja-JP" altLang="en-US"/>
                    </a:p>
                  </a:txBody>
                  <a:tcPr/>
                </a:tc>
                <a:tc rowSpan="2" hMerge="1">
                  <a:txBody>
                    <a:bodyPr/>
                    <a:lstStyle/>
                    <a:p>
                      <a:endParaRPr kumimoji="1" lang="ja-JP" altLang="en-US"/>
                    </a:p>
                  </a:txBody>
                  <a:tcPr/>
                </a:tc>
                <a:tc gridSpan="2">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興味</a:t>
                      </a:r>
                    </a:p>
                  </a:txBody>
                  <a:tcPr marL="6350" marR="6350" marT="635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rowSpan="2">
                  <a:txBody>
                    <a:bodyPr/>
                    <a:lstStyle/>
                    <a:p>
                      <a:pPr algn="ctr" fontAlgn="b"/>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合計</a:t>
                      </a:r>
                    </a:p>
                  </a:txBody>
                  <a:tcPr marL="6350" marR="6350" marT="635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09579957"/>
                  </a:ext>
                </a:extLst>
              </a:tr>
              <a:tr h="150659">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下がった</a:t>
                      </a:r>
                    </a:p>
                  </a:txBody>
                  <a:tcPr marL="6350" marR="6350" marT="635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上がった</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vMerge="1">
                  <a:txBody>
                    <a:bodyPr/>
                    <a:lstStyle/>
                    <a:p>
                      <a:endParaRPr kumimoji="1" lang="ja-JP" altLang="en-US"/>
                    </a:p>
                  </a:txBody>
                  <a:tcPr/>
                </a:tc>
                <a:extLst>
                  <a:ext uri="{0D108BD9-81ED-4DB2-BD59-A6C34878D82A}">
                    <a16:rowId xmlns="" xmlns:a16="http://schemas.microsoft.com/office/drawing/2014/main" val="3214398624"/>
                  </a:ext>
                </a:extLst>
              </a:tr>
              <a:tr h="150659">
                <a:tc rowSpan="6">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送り手</a:t>
                      </a:r>
                    </a:p>
                  </a:txBody>
                  <a:tcPr marL="6350" marR="6350" marT="6350" marB="0">
                    <a:lnL w="190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3">
                  <a:txBody>
                    <a:bodyPr/>
                    <a:lstStyle/>
                    <a:p>
                      <a:pPr algn="l" fontAlgn="t"/>
                      <a:r>
                        <a:rPr lang="en-US" sz="900" b="0" i="0" u="none" strike="noStrike" dirty="0">
                          <a:solidFill>
                            <a:srgbClr val="000000"/>
                          </a:solidFill>
                          <a:effectLst/>
                          <a:latin typeface="MS Gothic" panose="020B0609070205080204" pitchFamily="49" charset="-128"/>
                          <a:ea typeface="MS Gothic" panose="020B0609070205080204" pitchFamily="49" charset="-128"/>
                        </a:rPr>
                        <a:t>AI</a:t>
                      </a:r>
                    </a:p>
                  </a:txBody>
                  <a:tcPr marL="6350" marR="6350" marT="6350" marB="0">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度数</a:t>
                      </a:r>
                    </a:p>
                  </a:txBody>
                  <a:tcPr marL="6350" marR="6350" marT="6350" marB="0">
                    <a:lnL>
                      <a:noFill/>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10</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115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125</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217021924"/>
                  </a:ext>
                </a:extLst>
              </a:tr>
              <a:tr h="150659">
                <a:tc vMerge="1">
                  <a:txBody>
                    <a:bodyPr/>
                    <a:lstStyle/>
                    <a:p>
                      <a:endParaRPr kumimoji="1" lang="ja-JP" altLang="en-US"/>
                    </a:p>
                  </a:txBody>
                  <a:tcPr/>
                </a:tc>
                <a:tc vMerge="1">
                  <a:txBody>
                    <a:bodyPr/>
                    <a:lstStyle/>
                    <a:p>
                      <a:endParaRPr kumimoji="1" lang="ja-JP" altLang="en-US"/>
                    </a:p>
                  </a:txBody>
                  <a:tcPr/>
                </a:tc>
                <a:tc>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期待度数</a:t>
                      </a:r>
                    </a:p>
                  </a:txBody>
                  <a:tcPr marL="6350" marR="6350" marT="6350" marB="0">
                    <a:lnL>
                      <a:noFill/>
                    </a:lnL>
                    <a:lnR w="190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53.0</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72.0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125.0</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 xmlns:a16="http://schemas.microsoft.com/office/drawing/2014/main" val="3583682301"/>
                  </a:ext>
                </a:extLst>
              </a:tr>
              <a:tr h="150659">
                <a:tc vMerge="1">
                  <a:txBody>
                    <a:bodyPr/>
                    <a:lstStyle/>
                    <a:p>
                      <a:endParaRPr kumimoji="1" lang="ja-JP" altLang="en-US"/>
                    </a:p>
                  </a:txBody>
                  <a:tcPr/>
                </a:tc>
                <a:tc vMerge="1">
                  <a:txBody>
                    <a:bodyPr/>
                    <a:lstStyle/>
                    <a:p>
                      <a:endParaRPr kumimoji="1" lang="ja-JP" altLang="en-US"/>
                    </a:p>
                  </a:txBody>
                  <a:tcPr/>
                </a:tc>
                <a:tc>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残差</a:t>
                      </a:r>
                    </a:p>
                  </a:txBody>
                  <a:tcPr marL="6350" marR="6350" marT="6350" marB="0">
                    <a:lnL>
                      <a:noFill/>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-43.0</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43.0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901794692"/>
                  </a:ext>
                </a:extLst>
              </a:tr>
              <a:tr h="150659">
                <a:tc vMerge="1">
                  <a:txBody>
                    <a:bodyPr/>
                    <a:lstStyle/>
                    <a:p>
                      <a:endParaRPr kumimoji="1" lang="ja-JP" altLang="en-US"/>
                    </a:p>
                  </a:txBody>
                  <a:tcPr/>
                </a:tc>
                <a:tc rowSpan="3">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企業</a:t>
                      </a:r>
                    </a:p>
                  </a:txBody>
                  <a:tcPr marL="6350" marR="6350" marT="6350" marB="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度数</a:t>
                      </a:r>
                    </a:p>
                  </a:txBody>
                  <a:tcPr marL="6350" marR="6350" marT="6350" marB="0">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dirty="0">
                          <a:solidFill>
                            <a:srgbClr val="000000"/>
                          </a:solidFill>
                          <a:effectLst/>
                          <a:latin typeface="MS Gothic" panose="020B0609070205080204" pitchFamily="49" charset="-128"/>
                          <a:ea typeface="MS Gothic" panose="020B0609070205080204" pitchFamily="49" charset="-128"/>
                        </a:rPr>
                        <a:t>96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29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125</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4278263836"/>
                  </a:ext>
                </a:extLst>
              </a:tr>
              <a:tr h="150659">
                <a:tc vMerge="1">
                  <a:txBody>
                    <a:bodyPr/>
                    <a:lstStyle/>
                    <a:p>
                      <a:endParaRPr kumimoji="1" lang="ja-JP" altLang="en-US"/>
                    </a:p>
                  </a:txBody>
                  <a:tcPr/>
                </a:tc>
                <a:tc vMerge="1">
                  <a:txBody>
                    <a:bodyPr/>
                    <a:lstStyle/>
                    <a:p>
                      <a:endParaRPr kumimoji="1" lang="ja-JP" altLang="en-US"/>
                    </a:p>
                  </a:txBody>
                  <a:tcPr/>
                </a:tc>
                <a:tc>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期待度数</a:t>
                      </a:r>
                    </a:p>
                  </a:txBody>
                  <a:tcPr marL="6350" marR="6350" marT="6350" marB="0">
                    <a:lnL>
                      <a:noFill/>
                    </a:lnL>
                    <a:lnR w="190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53.0</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72.0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125.0</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 xmlns:a16="http://schemas.microsoft.com/office/drawing/2014/main" val="2155012561"/>
                  </a:ext>
                </a:extLst>
              </a:tr>
              <a:tr h="150659">
                <a:tc vMerge="1">
                  <a:txBody>
                    <a:bodyPr/>
                    <a:lstStyle/>
                    <a:p>
                      <a:endParaRPr kumimoji="1" lang="ja-JP" altLang="en-US"/>
                    </a:p>
                  </a:txBody>
                  <a:tcPr/>
                </a:tc>
                <a:tc vMerge="1">
                  <a:txBody>
                    <a:bodyPr/>
                    <a:lstStyle/>
                    <a:p>
                      <a:endParaRPr kumimoji="1" lang="ja-JP" altLang="en-US"/>
                    </a:p>
                  </a:txBody>
                  <a:tcPr/>
                </a:tc>
                <a:tc>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残差</a:t>
                      </a:r>
                    </a:p>
                  </a:txBody>
                  <a:tcPr marL="6350" marR="6350" marT="6350" marB="0">
                    <a:lnL>
                      <a:noFill/>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43.0</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dirty="0">
                          <a:solidFill>
                            <a:srgbClr val="000000"/>
                          </a:solidFill>
                          <a:effectLst/>
                          <a:latin typeface="MS Gothic" panose="020B0609070205080204" pitchFamily="49" charset="-128"/>
                          <a:ea typeface="MS Gothic" panose="020B0609070205080204" pitchFamily="49" charset="-128"/>
                        </a:rPr>
                        <a:t>-43.0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ctr"/>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840385422"/>
                  </a:ext>
                </a:extLst>
              </a:tr>
              <a:tr h="150659">
                <a:tc rowSpan="2" gridSpan="2">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合計</a:t>
                      </a:r>
                    </a:p>
                  </a:txBody>
                  <a:tcPr marL="6350" marR="6350" marT="6350" marB="0">
                    <a:lnL w="190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rowSpan="2" hMerge="1">
                  <a:txBody>
                    <a:bodyPr/>
                    <a:lstStyle/>
                    <a:p>
                      <a:endParaRPr kumimoji="1" lang="ja-JP" altLang="en-US"/>
                    </a:p>
                  </a:txBody>
                  <a:tcPr/>
                </a:tc>
                <a:tc>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度数</a:t>
                      </a:r>
                    </a:p>
                  </a:txBody>
                  <a:tcPr marL="6350" marR="6350" marT="6350" marB="0">
                    <a:lnL>
                      <a:noFill/>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106</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dirty="0">
                          <a:solidFill>
                            <a:srgbClr val="000000"/>
                          </a:solidFill>
                          <a:effectLst/>
                          <a:latin typeface="MS Gothic" panose="020B0609070205080204" pitchFamily="49" charset="-128"/>
                          <a:ea typeface="MS Gothic" panose="020B0609070205080204" pitchFamily="49" charset="-128"/>
                        </a:rPr>
                        <a:t>144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250</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1143831028"/>
                  </a:ext>
                </a:extLst>
              </a:tr>
              <a:tr h="150659">
                <a:tc gridSpan="2" vMerge="1">
                  <a:txBody>
                    <a:bodyPr/>
                    <a:lstStyle/>
                    <a:p>
                      <a:endParaRPr kumimoji="1" lang="ja-JP" altLang="en-US"/>
                    </a:p>
                  </a:txBody>
                  <a:tcPr/>
                </a:tc>
                <a:tc hMerge="1" vMerge="1">
                  <a:txBody>
                    <a:bodyPr/>
                    <a:lstStyle/>
                    <a:p>
                      <a:endParaRPr kumimoji="1" lang="ja-JP" altLang="en-US"/>
                    </a:p>
                  </a:txBody>
                  <a:tcPr/>
                </a:tc>
                <a:tc>
                  <a:txBody>
                    <a:bodyPr/>
                    <a:lstStyle/>
                    <a:p>
                      <a:pPr algn="l" fontAlgn="t"/>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期待度数</a:t>
                      </a:r>
                    </a:p>
                  </a:txBody>
                  <a:tcPr marL="6350" marR="6350" marT="6350" marB="0">
                    <a:lnL>
                      <a:noFill/>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106.0</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144.0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dirty="0">
                          <a:solidFill>
                            <a:srgbClr val="000000"/>
                          </a:solidFill>
                          <a:effectLst/>
                          <a:latin typeface="MS Gothic" panose="020B0609070205080204" pitchFamily="49" charset="-128"/>
                          <a:ea typeface="MS Gothic" panose="020B0609070205080204" pitchFamily="49" charset="-128"/>
                        </a:rPr>
                        <a:t>250.0</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1209899080"/>
                  </a:ext>
                </a:extLst>
              </a:tr>
            </a:tbl>
          </a:graphicData>
        </a:graphic>
      </p:graphicFrame>
      <p:graphicFrame>
        <p:nvGraphicFramePr>
          <p:cNvPr id="7" name="表 6">
            <a:extLst>
              <a:ext uri="{FF2B5EF4-FFF2-40B4-BE49-F238E27FC236}">
                <a16:creationId xmlns="" xmlns:a16="http://schemas.microsoft.com/office/drawing/2014/main" id="{D9FE76BE-FEE9-44BD-AC50-B5C504F251F3}"/>
              </a:ext>
            </a:extLst>
          </p:cNvPr>
          <p:cNvGraphicFramePr>
            <a:graphicFrameLocks noGrp="1"/>
          </p:cNvGraphicFramePr>
          <p:nvPr>
            <p:extLst/>
          </p:nvPr>
        </p:nvGraphicFramePr>
        <p:xfrm>
          <a:off x="284921" y="4346713"/>
          <a:ext cx="7162801" cy="2657209"/>
        </p:xfrm>
        <a:graphic>
          <a:graphicData uri="http://schemas.openxmlformats.org/drawingml/2006/table">
            <a:tbl>
              <a:tblPr/>
              <a:tblGrid>
                <a:gridCol w="1243224">
                  <a:extLst>
                    <a:ext uri="{9D8B030D-6E8A-4147-A177-3AD203B41FA5}">
                      <a16:colId xmlns="" xmlns:a16="http://schemas.microsoft.com/office/drawing/2014/main" val="2005175827"/>
                    </a:ext>
                  </a:extLst>
                </a:gridCol>
                <a:gridCol w="1425716">
                  <a:extLst>
                    <a:ext uri="{9D8B030D-6E8A-4147-A177-3AD203B41FA5}">
                      <a16:colId xmlns="" xmlns:a16="http://schemas.microsoft.com/office/drawing/2014/main" val="1973428649"/>
                    </a:ext>
                  </a:extLst>
                </a:gridCol>
                <a:gridCol w="1927568">
                  <a:extLst>
                    <a:ext uri="{9D8B030D-6E8A-4147-A177-3AD203B41FA5}">
                      <a16:colId xmlns="" xmlns:a16="http://schemas.microsoft.com/office/drawing/2014/main" val="2687820494"/>
                    </a:ext>
                  </a:extLst>
                </a:gridCol>
                <a:gridCol w="855431">
                  <a:extLst>
                    <a:ext uri="{9D8B030D-6E8A-4147-A177-3AD203B41FA5}">
                      <a16:colId xmlns="" xmlns:a16="http://schemas.microsoft.com/office/drawing/2014/main" val="3070366922"/>
                    </a:ext>
                  </a:extLst>
                </a:gridCol>
                <a:gridCol w="855431">
                  <a:extLst>
                    <a:ext uri="{9D8B030D-6E8A-4147-A177-3AD203B41FA5}">
                      <a16:colId xmlns="" xmlns:a16="http://schemas.microsoft.com/office/drawing/2014/main" val="1477171714"/>
                    </a:ext>
                  </a:extLst>
                </a:gridCol>
                <a:gridCol w="855431">
                  <a:extLst>
                    <a:ext uri="{9D8B030D-6E8A-4147-A177-3AD203B41FA5}">
                      <a16:colId xmlns="" xmlns:a16="http://schemas.microsoft.com/office/drawing/2014/main" val="912352832"/>
                    </a:ext>
                  </a:extLst>
                </a:gridCol>
              </a:tblGrid>
              <a:tr h="278079">
                <a:tc gridSpan="6">
                  <a:txBody>
                    <a:bodyPr/>
                    <a:lstStyle/>
                    <a:p>
                      <a:pPr algn="ctr" fontAlgn="ctr"/>
                      <a:r>
                        <a:rPr lang="ja-JP" altLang="en-US" sz="900" b="1" i="0" u="none" strike="noStrike">
                          <a:solidFill>
                            <a:srgbClr val="000000"/>
                          </a:solidFill>
                          <a:effectLst/>
                          <a:latin typeface="MS Gothic" panose="020B0609070205080204" pitchFamily="49" charset="-128"/>
                          <a:ea typeface="MS Gothic" panose="020B0609070205080204" pitchFamily="49" charset="-128"/>
                        </a:rPr>
                        <a:t>カイ </a:t>
                      </a:r>
                      <a:r>
                        <a:rPr lang="en-US" altLang="ja-JP" sz="900" b="1" i="0" u="none" strike="noStrike">
                          <a:solidFill>
                            <a:srgbClr val="000000"/>
                          </a:solidFill>
                          <a:effectLst/>
                          <a:latin typeface="MS Gothic" panose="020B0609070205080204" pitchFamily="49" charset="-128"/>
                          <a:ea typeface="MS Gothic" panose="020B0609070205080204" pitchFamily="49" charset="-128"/>
                        </a:rPr>
                        <a:t>2 </a:t>
                      </a:r>
                      <a:r>
                        <a:rPr lang="ja-JP" altLang="en-US" sz="900" b="1" i="0" u="none" strike="noStrike">
                          <a:solidFill>
                            <a:srgbClr val="000000"/>
                          </a:solidFill>
                          <a:effectLst/>
                          <a:latin typeface="MS Gothic" panose="020B0609070205080204" pitchFamily="49" charset="-128"/>
                          <a:ea typeface="MS Gothic" panose="020B0609070205080204" pitchFamily="49" charset="-128"/>
                        </a:rPr>
                        <a:t>乗検定</a:t>
                      </a:r>
                    </a:p>
                  </a:txBody>
                  <a:tcPr marL="6350" marR="6350" marT="6350" marB="0" anchor="ctr">
                    <a:lnL>
                      <a:noFill/>
                    </a:lnL>
                    <a:lnR>
                      <a:noFill/>
                    </a:lnR>
                    <a:lnT>
                      <a:noFill/>
                    </a:lnT>
                    <a:lnB w="190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4159560089"/>
                  </a:ext>
                </a:extLst>
              </a:tr>
              <a:tr h="432569">
                <a:tc>
                  <a:txBody>
                    <a:bodyPr/>
                    <a:lstStyle/>
                    <a:p>
                      <a:pPr algn="l"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値</a:t>
                      </a:r>
                    </a:p>
                  </a:txBody>
                  <a:tcPr marL="6350" marR="6350" marT="635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自由度</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zh-TW" altLang="en-US" sz="900" b="0" i="0" u="none" strike="noStrike">
                          <a:solidFill>
                            <a:srgbClr val="000000"/>
                          </a:solidFill>
                          <a:effectLst/>
                          <a:latin typeface="MS Gothic" panose="020B0609070205080204" pitchFamily="49" charset="-128"/>
                          <a:ea typeface="MS Gothic" panose="020B0609070205080204" pitchFamily="49" charset="-128"/>
                        </a:rPr>
                        <a:t>漸近有意確率 </a:t>
                      </a:r>
                      <a:r>
                        <a:rPr lang="en-US" altLang="zh-TW" sz="900" b="0" i="0" u="none" strike="noStrike">
                          <a:solidFill>
                            <a:srgbClr val="000000"/>
                          </a:solidFill>
                          <a:effectLst/>
                          <a:latin typeface="MS Gothic" panose="020B0609070205080204" pitchFamily="49" charset="-128"/>
                          <a:ea typeface="MS Gothic" panose="020B0609070205080204" pitchFamily="49" charset="-128"/>
                        </a:rPr>
                        <a:t>(</a:t>
                      </a:r>
                      <a:r>
                        <a:rPr lang="zh-TW" altLang="en-US" sz="900" b="0" i="0" u="none" strike="noStrike">
                          <a:solidFill>
                            <a:srgbClr val="000000"/>
                          </a:solidFill>
                          <a:effectLst/>
                          <a:latin typeface="MS Gothic" panose="020B0609070205080204" pitchFamily="49" charset="-128"/>
                          <a:ea typeface="MS Gothic" panose="020B0609070205080204" pitchFamily="49" charset="-128"/>
                        </a:rPr>
                        <a:t>両側</a:t>
                      </a:r>
                      <a:r>
                        <a:rPr lang="en-US" altLang="zh-TW" sz="900" b="0" i="0" u="none" strike="noStrike">
                          <a:solidFill>
                            <a:srgbClr val="000000"/>
                          </a:solidFill>
                          <a:effectLst/>
                          <a:latin typeface="MS Gothic" panose="020B0609070205080204" pitchFamily="49" charset="-128"/>
                          <a:ea typeface="MS Gothic" panose="020B0609070205080204" pitchFamily="49" charset="-128"/>
                        </a:rPr>
                        <a: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正確な有意確率 </a:t>
                      </a:r>
                      <a:r>
                        <a:rPr lang="en-US" altLang="ja-JP" sz="900" b="0" i="0" u="none" strike="noStrike">
                          <a:solidFill>
                            <a:srgbClr val="000000"/>
                          </a:solidFill>
                          <a:effectLst/>
                          <a:latin typeface="MS Gothic" panose="020B0609070205080204" pitchFamily="49" charset="-128"/>
                          <a:ea typeface="MS Gothic" panose="020B0609070205080204" pitchFamily="49" charset="-128"/>
                        </a:rPr>
                        <a:t>(</a:t>
                      </a:r>
                      <a:r>
                        <a:rPr lang="ja-JP" altLang="en-US" sz="900" b="0" i="0" u="none" strike="noStrike">
                          <a:solidFill>
                            <a:srgbClr val="000000"/>
                          </a:solidFill>
                          <a:effectLst/>
                          <a:latin typeface="MS Gothic" panose="020B0609070205080204" pitchFamily="49" charset="-128"/>
                          <a:ea typeface="MS Gothic" panose="020B0609070205080204" pitchFamily="49" charset="-128"/>
                        </a:rPr>
                        <a:t>両側</a:t>
                      </a:r>
                      <a:r>
                        <a:rPr lang="en-US" altLang="ja-JP" sz="900" b="0" i="0" u="none" strike="noStrike">
                          <a:solidFill>
                            <a:srgbClr val="000000"/>
                          </a:solidFill>
                          <a:effectLst/>
                          <a:latin typeface="MS Gothic" panose="020B0609070205080204" pitchFamily="49" charset="-128"/>
                          <a:ea typeface="MS Gothic" panose="020B0609070205080204" pitchFamily="49" charset="-128"/>
                        </a:rPr>
                        <a:t>)</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zh-TW" altLang="en-US" sz="900" b="0" i="0" u="none" strike="noStrike">
                          <a:solidFill>
                            <a:srgbClr val="000000"/>
                          </a:solidFill>
                          <a:effectLst/>
                          <a:latin typeface="MS Gothic" panose="020B0609070205080204" pitchFamily="49" charset="-128"/>
                          <a:ea typeface="MS Gothic" panose="020B0609070205080204" pitchFamily="49" charset="-128"/>
                        </a:rPr>
                        <a:t>正確有意確率 </a:t>
                      </a:r>
                      <a:r>
                        <a:rPr lang="en-US" altLang="zh-TW" sz="900" b="0" i="0" u="none" strike="noStrike">
                          <a:solidFill>
                            <a:srgbClr val="000000"/>
                          </a:solidFill>
                          <a:effectLst/>
                          <a:latin typeface="MS Gothic" panose="020B0609070205080204" pitchFamily="49" charset="-128"/>
                          <a:ea typeface="MS Gothic" panose="020B0609070205080204" pitchFamily="49" charset="-128"/>
                        </a:rPr>
                        <a:t>(</a:t>
                      </a:r>
                      <a:r>
                        <a:rPr lang="zh-TW" altLang="en-US" sz="900" b="0" i="0" u="none" strike="noStrike">
                          <a:solidFill>
                            <a:srgbClr val="000000"/>
                          </a:solidFill>
                          <a:effectLst/>
                          <a:latin typeface="MS Gothic" panose="020B0609070205080204" pitchFamily="49" charset="-128"/>
                          <a:ea typeface="MS Gothic" panose="020B0609070205080204" pitchFamily="49" charset="-128"/>
                        </a:rPr>
                        <a:t>片側</a:t>
                      </a:r>
                      <a:r>
                        <a:rPr lang="en-US" altLang="zh-TW" sz="900" b="0" i="0" u="none" strike="noStrike">
                          <a:solidFill>
                            <a:srgbClr val="000000"/>
                          </a:solidFill>
                          <a:effectLst/>
                          <a:latin typeface="MS Gothic" panose="020B0609070205080204" pitchFamily="49" charset="-128"/>
                          <a:ea typeface="MS Gothic" panose="020B0609070205080204" pitchFamily="49" charset="-128"/>
                        </a:rPr>
                        <a:t>)</a:t>
                      </a:r>
                    </a:p>
                  </a:txBody>
                  <a:tcPr marL="6350" marR="6350" marT="635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257598948"/>
                  </a:ext>
                </a:extLst>
              </a:tr>
              <a:tr h="231733">
                <a:tc>
                  <a:txBody>
                    <a:bodyPr/>
                    <a:lstStyle/>
                    <a:p>
                      <a:pPr algn="l" fontAlgn="t"/>
                      <a:r>
                        <a:rPr lang="en-US" sz="900" b="0" i="0" u="none" strike="noStrike">
                          <a:solidFill>
                            <a:srgbClr val="000000"/>
                          </a:solidFill>
                          <a:effectLst/>
                          <a:latin typeface="MS Gothic" panose="020B0609070205080204" pitchFamily="49" charset="-128"/>
                          <a:ea typeface="MS Gothic" panose="020B0609070205080204" pitchFamily="49" charset="-128"/>
                        </a:rPr>
                        <a:t>Pearson </a:t>
                      </a:r>
                      <a:r>
                        <a:rPr lang="ja-JP" altLang="en-US" sz="900" b="0" i="0" u="none" strike="noStrike">
                          <a:solidFill>
                            <a:srgbClr val="000000"/>
                          </a:solidFill>
                          <a:effectLst/>
                          <a:latin typeface="MS Gothic" panose="020B0609070205080204" pitchFamily="49" charset="-128"/>
                          <a:ea typeface="MS Gothic" panose="020B0609070205080204" pitchFamily="49" charset="-128"/>
                        </a:rPr>
                        <a:t>のカイ </a:t>
                      </a:r>
                      <a:r>
                        <a:rPr lang="en-US" altLang="ja-JP" sz="900" b="0" i="0" u="none" strike="noStrike">
                          <a:solidFill>
                            <a:srgbClr val="000000"/>
                          </a:solidFill>
                          <a:effectLst/>
                          <a:latin typeface="MS Gothic" panose="020B0609070205080204" pitchFamily="49" charset="-128"/>
                          <a:ea typeface="MS Gothic" panose="020B0609070205080204" pitchFamily="49" charset="-128"/>
                        </a:rPr>
                        <a:t>2 </a:t>
                      </a:r>
                      <a:r>
                        <a:rPr lang="ja-JP" altLang="en-US" sz="900" b="0" i="0" u="none" strike="noStrike">
                          <a:solidFill>
                            <a:srgbClr val="000000"/>
                          </a:solidFill>
                          <a:effectLst/>
                          <a:latin typeface="MS Gothic" panose="020B0609070205080204" pitchFamily="49" charset="-128"/>
                          <a:ea typeface="MS Gothic" panose="020B0609070205080204" pitchFamily="49" charset="-128"/>
                        </a:rPr>
                        <a:t>乗</a:t>
                      </a:r>
                    </a:p>
                  </a:txBody>
                  <a:tcPr marL="6350" marR="6350" marT="635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algn="r" fontAlgn="ctr"/>
                      <a:r>
                        <a:rPr lang="en-US" sz="900" b="0" i="0" u="none" strike="noStrike">
                          <a:solidFill>
                            <a:srgbClr val="000000"/>
                          </a:solidFill>
                          <a:effectLst/>
                          <a:latin typeface="MS Gothic" panose="020B0609070205080204" pitchFamily="49" charset="-128"/>
                          <a:ea typeface="MS Gothic" panose="020B0609070205080204" pitchFamily="49" charset="-128"/>
                        </a:rPr>
                        <a:t>121.135</a:t>
                      </a:r>
                      <a:r>
                        <a:rPr lang="en-US" sz="900" b="0" i="0" u="none" strike="noStrike" baseline="30000">
                          <a:solidFill>
                            <a:srgbClr val="000000"/>
                          </a:solidFill>
                          <a:effectLst/>
                          <a:latin typeface="MS Gothic" panose="020B0609070205080204" pitchFamily="49" charset="-128"/>
                          <a:ea typeface="MS Gothic" panose="020B0609070205080204" pitchFamily="49" charset="-128"/>
                        </a:rPr>
                        <a:t>a</a:t>
                      </a:r>
                      <a:endParaRPr lang="en-US" sz="900" b="0" i="0" u="none" strike="noStrike">
                        <a:solidFill>
                          <a:srgbClr val="000000"/>
                        </a:solidFill>
                        <a:effectLst/>
                        <a:latin typeface="MS Gothic" panose="020B0609070205080204" pitchFamily="49" charset="-128"/>
                        <a:ea typeface="MS Gothic" panose="020B0609070205080204" pitchFamily="49" charset="-128"/>
                      </a:endParaRP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330378943"/>
                  </a:ext>
                </a:extLst>
              </a:tr>
              <a:tr h="262632">
                <a:tc>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連続修正</a:t>
                      </a:r>
                      <a:r>
                        <a:rPr lang="en-US" sz="900" b="0" i="0" u="none" strike="noStrike" baseline="30000">
                          <a:solidFill>
                            <a:srgbClr val="000000"/>
                          </a:solidFill>
                          <a:effectLst/>
                          <a:latin typeface="MS Gothic" panose="020B0609070205080204" pitchFamily="49" charset="-128"/>
                          <a:ea typeface="MS Gothic" panose="020B0609070205080204" pitchFamily="49" charset="-128"/>
                        </a:rPr>
                        <a:t>b</a:t>
                      </a:r>
                      <a:endParaRPr lang="en-US" sz="900" b="0" i="0" u="none" strike="noStrike">
                        <a:solidFill>
                          <a:srgbClr val="000000"/>
                        </a:solidFill>
                        <a:effectLst/>
                        <a:latin typeface="MS Gothic" panose="020B0609070205080204" pitchFamily="49" charset="-128"/>
                        <a:ea typeface="MS Gothic" panose="020B0609070205080204" pitchFamily="49" charset="-128"/>
                      </a:endParaRPr>
                    </a:p>
                  </a:txBody>
                  <a:tcPr marL="6350" marR="6350" marT="635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118.334</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 xmlns:a16="http://schemas.microsoft.com/office/drawing/2014/main" val="2424813579"/>
                  </a:ext>
                </a:extLst>
              </a:tr>
              <a:tr h="231733">
                <a:tc>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尤度比</a:t>
                      </a:r>
                    </a:p>
                  </a:txBody>
                  <a:tcPr marL="6350" marR="6350" marT="635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135.662</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a:noFill/>
                    </a:lnB>
                  </a:tcPr>
                </a:tc>
                <a:extLst>
                  <a:ext uri="{0D108BD9-81ED-4DB2-BD59-A6C34878D82A}">
                    <a16:rowId xmlns="" xmlns:a16="http://schemas.microsoft.com/office/drawing/2014/main" val="4037379222"/>
                  </a:ext>
                </a:extLst>
              </a:tr>
              <a:tr h="231733">
                <a:tc>
                  <a:txBody>
                    <a:bodyPr/>
                    <a:lstStyle/>
                    <a:p>
                      <a:pPr algn="l" fontAlgn="t"/>
                      <a:r>
                        <a:rPr lang="en-US" sz="900" b="0" i="0" u="none" strike="noStrike">
                          <a:solidFill>
                            <a:srgbClr val="000000"/>
                          </a:solidFill>
                          <a:effectLst/>
                          <a:latin typeface="MS Gothic" panose="020B0609070205080204" pitchFamily="49" charset="-128"/>
                          <a:ea typeface="MS Gothic" panose="020B0609070205080204" pitchFamily="49" charset="-128"/>
                        </a:rPr>
                        <a:t>Fisher </a:t>
                      </a:r>
                      <a:r>
                        <a:rPr lang="ja-JP" altLang="en-US" sz="900" b="0" i="0" u="none" strike="noStrike">
                          <a:solidFill>
                            <a:srgbClr val="000000"/>
                          </a:solidFill>
                          <a:effectLst/>
                          <a:latin typeface="MS Gothic" panose="020B0609070205080204" pitchFamily="49" charset="-128"/>
                          <a:ea typeface="MS Gothic" panose="020B0609070205080204" pitchFamily="49" charset="-128"/>
                        </a:rPr>
                        <a:t>の直接法</a:t>
                      </a:r>
                    </a:p>
                  </a:txBody>
                  <a:tcPr marL="6350" marR="6350" marT="635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.000</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166772169"/>
                  </a:ext>
                </a:extLst>
              </a:tr>
              <a:tr h="231733">
                <a:tc>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線型と線型による連関</a:t>
                      </a:r>
                    </a:p>
                  </a:txBody>
                  <a:tcPr marL="6350" marR="6350" marT="635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120.650</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extLst>
                  <a:ext uri="{0D108BD9-81ED-4DB2-BD59-A6C34878D82A}">
                    <a16:rowId xmlns="" xmlns:a16="http://schemas.microsoft.com/office/drawing/2014/main" val="2368035331"/>
                  </a:ext>
                </a:extLst>
              </a:tr>
              <a:tr h="231733">
                <a:tc>
                  <a:txBody>
                    <a:bodyPr/>
                    <a:lstStyle/>
                    <a:p>
                      <a:pPr algn="l" fontAlgn="t"/>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有効なケースの数</a:t>
                      </a:r>
                    </a:p>
                  </a:txBody>
                  <a:tcPr marL="6350" marR="6350" marT="635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250</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algn="l" fontAlgn="ctr"/>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tc>
                  <a:txBody>
                    <a:bodyPr/>
                    <a:lstStyle/>
                    <a:p>
                      <a:pPr algn="l" fontAlgn="ctr"/>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a:noFill/>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727262288"/>
                  </a:ext>
                </a:extLst>
              </a:tr>
              <a:tr h="262632">
                <a:tc gridSpan="6">
                  <a:txBody>
                    <a:bodyPr/>
                    <a:lstStyle/>
                    <a:p>
                      <a:pPr algn="l" fontAlgn="t"/>
                      <a:r>
                        <a:rPr lang="en-US" altLang="ja-JP" sz="900" b="0" i="0" u="none" strike="noStrike" dirty="0">
                          <a:solidFill>
                            <a:srgbClr val="000000"/>
                          </a:solidFill>
                          <a:effectLst/>
                          <a:latin typeface="MS Gothic" panose="020B0609070205080204" pitchFamily="49" charset="-128"/>
                          <a:ea typeface="MS Gothic" panose="020B0609070205080204" pitchFamily="49" charset="-128"/>
                        </a:rPr>
                        <a:t>a. 0 </a:t>
                      </a:r>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セル </a:t>
                      </a:r>
                      <a:r>
                        <a:rPr lang="en-US" altLang="ja-JP" sz="900" b="0" i="0" u="none" strike="noStrike" dirty="0">
                          <a:solidFill>
                            <a:srgbClr val="000000"/>
                          </a:solidFill>
                          <a:effectLst/>
                          <a:latin typeface="MS Gothic" panose="020B0609070205080204" pitchFamily="49" charset="-128"/>
                          <a:ea typeface="MS Gothic" panose="020B0609070205080204" pitchFamily="49" charset="-128"/>
                        </a:rPr>
                        <a:t>(0.0%) </a:t>
                      </a:r>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は期待度数が </a:t>
                      </a:r>
                      <a:r>
                        <a:rPr lang="en-US" altLang="ja-JP" sz="900" b="0" i="0" u="none" strike="noStrike" dirty="0">
                          <a:solidFill>
                            <a:srgbClr val="000000"/>
                          </a:solidFill>
                          <a:effectLst/>
                          <a:latin typeface="MS Gothic" panose="020B0609070205080204" pitchFamily="49" charset="-128"/>
                          <a:ea typeface="MS Gothic" panose="020B0609070205080204" pitchFamily="49" charset="-128"/>
                        </a:rPr>
                        <a:t>5 </a:t>
                      </a:r>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未満です。最小期待度数は </a:t>
                      </a:r>
                      <a:r>
                        <a:rPr lang="en-US" altLang="ja-JP" sz="900" b="0" i="0" u="none" strike="noStrike" dirty="0">
                          <a:solidFill>
                            <a:srgbClr val="000000"/>
                          </a:solidFill>
                          <a:effectLst/>
                          <a:latin typeface="MS Gothic" panose="020B0609070205080204" pitchFamily="49" charset="-128"/>
                          <a:ea typeface="MS Gothic" panose="020B0609070205080204" pitchFamily="49" charset="-128"/>
                        </a:rPr>
                        <a:t>53.00 </a:t>
                      </a:r>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です。</a:t>
                      </a:r>
                    </a:p>
                  </a:txBody>
                  <a:tcPr marL="6350" marR="6350" marT="6350" marB="0">
                    <a:lnL>
                      <a:noFill/>
                    </a:lnL>
                    <a:lnR>
                      <a:noFill/>
                    </a:lnR>
                    <a:lnT w="1905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2812795396"/>
                  </a:ext>
                </a:extLst>
              </a:tr>
              <a:tr h="262632">
                <a:tc gridSpan="6">
                  <a:txBody>
                    <a:bodyPr/>
                    <a:lstStyle/>
                    <a:p>
                      <a:pPr algn="l" fontAlgn="t"/>
                      <a:r>
                        <a:rPr lang="en-US" altLang="ja-JP" sz="900" b="0" i="0" u="none" strike="noStrike" dirty="0">
                          <a:solidFill>
                            <a:srgbClr val="000000"/>
                          </a:solidFill>
                          <a:effectLst/>
                          <a:latin typeface="MS Gothic" panose="020B0609070205080204" pitchFamily="49" charset="-128"/>
                          <a:ea typeface="MS Gothic" panose="020B0609070205080204" pitchFamily="49" charset="-128"/>
                        </a:rPr>
                        <a:t>b. 2x2 </a:t>
                      </a:r>
                      <a:r>
                        <a:rPr lang="ja-JP" altLang="en-US" sz="900" b="0" i="0" u="none" strike="noStrike" dirty="0">
                          <a:solidFill>
                            <a:srgbClr val="000000"/>
                          </a:solidFill>
                          <a:effectLst/>
                          <a:latin typeface="MS Gothic" panose="020B0609070205080204" pitchFamily="49" charset="-128"/>
                          <a:ea typeface="MS Gothic" panose="020B0609070205080204" pitchFamily="49" charset="-128"/>
                        </a:rPr>
                        <a:t>表に対してのみ計算</a:t>
                      </a:r>
                    </a:p>
                  </a:txBody>
                  <a:tcPr marL="6350" marR="6350" marT="6350" marB="0">
                    <a:lnL>
                      <a:noFill/>
                    </a:lnL>
                    <a:lnR>
                      <a:noFill/>
                    </a:lnR>
                    <a:lnT>
                      <a:noFill/>
                    </a:lnT>
                    <a:lnB>
                      <a:noFill/>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1776419084"/>
                  </a:ext>
                </a:extLst>
              </a:tr>
            </a:tbl>
          </a:graphicData>
        </a:graphic>
      </p:graphicFrame>
      <p:sp>
        <p:nvSpPr>
          <p:cNvPr id="8" name="タイトル 1">
            <a:extLst>
              <a:ext uri="{FF2B5EF4-FFF2-40B4-BE49-F238E27FC236}">
                <a16:creationId xmlns="" xmlns:a16="http://schemas.microsoft.com/office/drawing/2014/main" id="{12E8B63B-DFD6-435D-BBF8-7CD8E2404C1B}"/>
              </a:ext>
            </a:extLst>
          </p:cNvPr>
          <p:cNvSpPr>
            <a:spLocks noGrp="1"/>
          </p:cNvSpPr>
          <p:nvPr>
            <p:ph type="title"/>
          </p:nvPr>
        </p:nvSpPr>
        <p:spPr>
          <a:xfrm>
            <a:off x="0" y="0"/>
            <a:ext cx="10515600" cy="1325563"/>
          </a:xfrm>
        </p:spPr>
        <p:txBody>
          <a:bodyPr>
            <a:normAutofit/>
          </a:bodyPr>
          <a:lstStyle/>
          <a:p>
            <a:r>
              <a:rPr lang="ja-JP" altLang="en-US" sz="5400" dirty="0"/>
              <a:t>仮説１検証：分析結果</a:t>
            </a:r>
            <a:endParaRPr kumimoji="1" lang="ja-JP" altLang="en-US" sz="5400" dirty="0"/>
          </a:p>
        </p:txBody>
      </p:sp>
      <p:graphicFrame>
        <p:nvGraphicFramePr>
          <p:cNvPr id="9" name="表 8">
            <a:extLst>
              <a:ext uri="{FF2B5EF4-FFF2-40B4-BE49-F238E27FC236}">
                <a16:creationId xmlns="" xmlns:a16="http://schemas.microsoft.com/office/drawing/2014/main" id="{16803232-291B-45B0-A6BD-3A38D577BA91}"/>
              </a:ext>
            </a:extLst>
          </p:cNvPr>
          <p:cNvGraphicFramePr>
            <a:graphicFrameLocks noGrp="1"/>
          </p:cNvGraphicFramePr>
          <p:nvPr>
            <p:extLst/>
          </p:nvPr>
        </p:nvGraphicFramePr>
        <p:xfrm>
          <a:off x="284921" y="1277589"/>
          <a:ext cx="8229602" cy="915538"/>
        </p:xfrm>
        <a:graphic>
          <a:graphicData uri="http://schemas.openxmlformats.org/drawingml/2006/table">
            <a:tbl>
              <a:tblPr/>
              <a:tblGrid>
                <a:gridCol w="1559818">
                  <a:extLst>
                    <a:ext uri="{9D8B030D-6E8A-4147-A177-3AD203B41FA5}">
                      <a16:colId xmlns="" xmlns:a16="http://schemas.microsoft.com/office/drawing/2014/main" val="1067193934"/>
                    </a:ext>
                  </a:extLst>
                </a:gridCol>
                <a:gridCol w="2108874">
                  <a:extLst>
                    <a:ext uri="{9D8B030D-6E8A-4147-A177-3AD203B41FA5}">
                      <a16:colId xmlns="" xmlns:a16="http://schemas.microsoft.com/office/drawing/2014/main" val="3552875502"/>
                    </a:ext>
                  </a:extLst>
                </a:gridCol>
                <a:gridCol w="1403837">
                  <a:extLst>
                    <a:ext uri="{9D8B030D-6E8A-4147-A177-3AD203B41FA5}">
                      <a16:colId xmlns="" xmlns:a16="http://schemas.microsoft.com/office/drawing/2014/main" val="156226437"/>
                    </a:ext>
                  </a:extLst>
                </a:gridCol>
                <a:gridCol w="935891">
                  <a:extLst>
                    <a:ext uri="{9D8B030D-6E8A-4147-A177-3AD203B41FA5}">
                      <a16:colId xmlns="" xmlns:a16="http://schemas.microsoft.com/office/drawing/2014/main" val="351340323"/>
                    </a:ext>
                  </a:extLst>
                </a:gridCol>
                <a:gridCol w="935891">
                  <a:extLst>
                    <a:ext uri="{9D8B030D-6E8A-4147-A177-3AD203B41FA5}">
                      <a16:colId xmlns="" xmlns:a16="http://schemas.microsoft.com/office/drawing/2014/main" val="2908792004"/>
                    </a:ext>
                  </a:extLst>
                </a:gridCol>
                <a:gridCol w="773670">
                  <a:extLst>
                    <a:ext uri="{9D8B030D-6E8A-4147-A177-3AD203B41FA5}">
                      <a16:colId xmlns="" xmlns:a16="http://schemas.microsoft.com/office/drawing/2014/main" val="238789849"/>
                    </a:ext>
                  </a:extLst>
                </a:gridCol>
                <a:gridCol w="511621">
                  <a:extLst>
                    <a:ext uri="{9D8B030D-6E8A-4147-A177-3AD203B41FA5}">
                      <a16:colId xmlns="" xmlns:a16="http://schemas.microsoft.com/office/drawing/2014/main" val="111461169"/>
                    </a:ext>
                  </a:extLst>
                </a:gridCol>
              </a:tblGrid>
              <a:tr h="181391">
                <a:tc gridSpan="7">
                  <a:txBody>
                    <a:bodyPr/>
                    <a:lstStyle/>
                    <a:p>
                      <a:pPr algn="ctr" fontAlgn="ctr"/>
                      <a:r>
                        <a:rPr lang="ja-JP" altLang="en-US" sz="900" b="1" i="0" u="none" strike="noStrike">
                          <a:solidFill>
                            <a:srgbClr val="000000"/>
                          </a:solidFill>
                          <a:effectLst/>
                          <a:latin typeface="MS Gothic" panose="020B0609070205080204" pitchFamily="49" charset="-128"/>
                          <a:ea typeface="MS Gothic" panose="020B0609070205080204" pitchFamily="49" charset="-128"/>
                        </a:rPr>
                        <a:t>処理したケースの要約</a:t>
                      </a:r>
                    </a:p>
                  </a:txBody>
                  <a:tcPr marL="6350" marR="6350" marT="6350" marB="0" anchor="ctr">
                    <a:lnL>
                      <a:noFill/>
                    </a:lnL>
                    <a:lnR>
                      <a:noFill/>
                    </a:lnR>
                    <a:lnT>
                      <a:noFill/>
                    </a:lnT>
                    <a:lnB w="190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3079457817"/>
                  </a:ext>
                </a:extLst>
              </a:tr>
              <a:tr h="151159">
                <a:tc rowSpan="3">
                  <a:txBody>
                    <a:bodyPr/>
                    <a:lstStyle/>
                    <a:p>
                      <a:pPr algn="l"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　</a:t>
                      </a:r>
                    </a:p>
                  </a:txBody>
                  <a:tcPr marL="6350" marR="6350" marT="635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gridSpan="6">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ケース</a:t>
                      </a:r>
                    </a:p>
                  </a:txBody>
                  <a:tcPr marL="6350" marR="6350" marT="6350" marB="0" anchor="b">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 xmlns:a16="http://schemas.microsoft.com/office/drawing/2014/main" val="2561635518"/>
                  </a:ext>
                </a:extLst>
              </a:tr>
              <a:tr h="151159">
                <a:tc vMerge="1">
                  <a:txBody>
                    <a:bodyPr/>
                    <a:lstStyle/>
                    <a:p>
                      <a:endParaRPr kumimoji="1" lang="ja-JP" altLang="en-US"/>
                    </a:p>
                  </a:txBody>
                  <a:tcPr/>
                </a:tc>
                <a:tc gridSpan="2">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有効数</a:t>
                      </a:r>
                    </a:p>
                  </a:txBody>
                  <a:tcPr marL="6350" marR="6350" marT="635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2">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欠損</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gridSpan="2">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合計</a:t>
                      </a:r>
                    </a:p>
                  </a:txBody>
                  <a:tcPr marL="6350" marR="6350" marT="635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 xmlns:a16="http://schemas.microsoft.com/office/drawing/2014/main" val="2296457089"/>
                  </a:ext>
                </a:extLst>
              </a:tr>
              <a:tr h="222707">
                <a:tc vMerge="1">
                  <a:txBody>
                    <a:bodyPr/>
                    <a:lstStyle/>
                    <a:p>
                      <a:endParaRPr kumimoji="1" lang="ja-JP" altLang="en-US"/>
                    </a:p>
                  </a:txBody>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度数</a:t>
                      </a:r>
                    </a:p>
                  </a:txBody>
                  <a:tcPr marL="6350" marR="6350" marT="6350" marB="0" anchor="b">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パーセント</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度数</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パーセント</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度数</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fontAlgn="b"/>
                      <a:r>
                        <a:rPr lang="ja-JP" altLang="en-US" sz="900" b="0" i="0" u="none" strike="noStrike">
                          <a:solidFill>
                            <a:srgbClr val="000000"/>
                          </a:solidFill>
                          <a:effectLst/>
                          <a:latin typeface="MS Gothic" panose="020B0609070205080204" pitchFamily="49" charset="-128"/>
                          <a:ea typeface="MS Gothic" panose="020B0609070205080204" pitchFamily="49" charset="-128"/>
                        </a:rPr>
                        <a:t>パーセント</a:t>
                      </a:r>
                    </a:p>
                  </a:txBody>
                  <a:tcPr marL="6350" marR="6350" marT="6350" marB="0" anchor="b">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4060790397"/>
                  </a:ext>
                </a:extLst>
              </a:tr>
              <a:tr h="151159">
                <a:tc>
                  <a:txBody>
                    <a:bodyPr/>
                    <a:lstStyle/>
                    <a:p>
                      <a:pPr algn="l" fontAlgn="t"/>
                      <a:r>
                        <a:rPr lang="ja-JP" altLang="en-US" sz="900" b="0" i="0" u="none" strike="noStrike">
                          <a:solidFill>
                            <a:srgbClr val="000000"/>
                          </a:solidFill>
                          <a:effectLst/>
                          <a:latin typeface="MS Gothic" panose="020B0609070205080204" pitchFamily="49" charset="-128"/>
                          <a:ea typeface="MS Gothic" panose="020B0609070205080204" pitchFamily="49" charset="-128"/>
                        </a:rPr>
                        <a:t>送り手 * 興味</a:t>
                      </a:r>
                    </a:p>
                  </a:txBody>
                  <a:tcPr marL="6350" marR="6350" marT="6350" marB="0">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250</a:t>
                      </a:r>
                    </a:p>
                  </a:txBody>
                  <a:tcPr marL="6350" marR="6350" marT="6350" marB="0" anchor="ctr">
                    <a:lnL w="190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100.0%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a:solidFill>
                            <a:srgbClr val="000000"/>
                          </a:solidFill>
                          <a:effectLst/>
                          <a:latin typeface="MS Gothic" panose="020B0609070205080204" pitchFamily="49" charset="-128"/>
                          <a:ea typeface="MS Gothic" panose="020B0609070205080204" pitchFamily="49" charset="-128"/>
                        </a:rPr>
                        <a:t>250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r" fontAlgn="ctr"/>
                      <a:r>
                        <a:rPr lang="en-US" altLang="ja-JP" sz="900" b="0" i="0" u="none" strike="noStrike" dirty="0">
                          <a:solidFill>
                            <a:srgbClr val="000000"/>
                          </a:solidFill>
                          <a:effectLst/>
                          <a:latin typeface="MS Gothic" panose="020B0609070205080204" pitchFamily="49" charset="-128"/>
                          <a:ea typeface="MS Gothic" panose="020B0609070205080204" pitchFamily="49" charset="-128"/>
                        </a:rPr>
                        <a:t>100.0%</a:t>
                      </a:r>
                    </a:p>
                  </a:txBody>
                  <a:tcPr marL="6350" marR="6350" marT="6350" marB="0" anchor="ctr">
                    <a:lnL w="63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 xmlns:a16="http://schemas.microsoft.com/office/drawing/2014/main" val="2764331243"/>
                  </a:ext>
                </a:extLst>
              </a:tr>
            </a:tbl>
          </a:graphicData>
        </a:graphic>
      </p:graphicFrame>
      <p:sp>
        <p:nvSpPr>
          <p:cNvPr id="10" name="四角形: 角を丸くする 9">
            <a:extLst>
              <a:ext uri="{FF2B5EF4-FFF2-40B4-BE49-F238E27FC236}">
                <a16:creationId xmlns="" xmlns:a16="http://schemas.microsoft.com/office/drawing/2014/main" id="{BC2DBE4E-0B74-41C2-8EF5-924030F27A92}"/>
              </a:ext>
            </a:extLst>
          </p:cNvPr>
          <p:cNvSpPr/>
          <p:nvPr/>
        </p:nvSpPr>
        <p:spPr>
          <a:xfrm>
            <a:off x="2319130" y="5307496"/>
            <a:ext cx="762000" cy="22528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四角形: 角を丸くする 10">
            <a:extLst>
              <a:ext uri="{FF2B5EF4-FFF2-40B4-BE49-F238E27FC236}">
                <a16:creationId xmlns="" xmlns:a16="http://schemas.microsoft.com/office/drawing/2014/main" id="{7E87F77D-624D-4B12-972D-952488A8C303}"/>
              </a:ext>
            </a:extLst>
          </p:cNvPr>
          <p:cNvSpPr/>
          <p:nvPr/>
        </p:nvSpPr>
        <p:spPr>
          <a:xfrm>
            <a:off x="5098771" y="5046659"/>
            <a:ext cx="762000" cy="22528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 xmlns:a16="http://schemas.microsoft.com/office/drawing/2014/main" id="{C44807F0-E714-410D-B272-48596316EE6B}"/>
              </a:ext>
            </a:extLst>
          </p:cNvPr>
          <p:cNvSpPr/>
          <p:nvPr/>
        </p:nvSpPr>
        <p:spPr>
          <a:xfrm>
            <a:off x="5479771" y="2908745"/>
            <a:ext cx="616229" cy="198890"/>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 xmlns:a16="http://schemas.microsoft.com/office/drawing/2014/main" id="{AED1CBBC-C286-4872-BD89-3F82571B169F}"/>
              </a:ext>
            </a:extLst>
          </p:cNvPr>
          <p:cNvSpPr/>
          <p:nvPr/>
        </p:nvSpPr>
        <p:spPr>
          <a:xfrm>
            <a:off x="5479770" y="3367916"/>
            <a:ext cx="616229" cy="198890"/>
          </a:xfrm>
          <a:prstGeom prst="round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 xmlns:a16="http://schemas.microsoft.com/office/drawing/2014/main" id="{64E7C20C-7B2C-4EF5-AC8E-CE8E493BD7DF}"/>
              </a:ext>
            </a:extLst>
          </p:cNvPr>
          <p:cNvSpPr txBox="1"/>
          <p:nvPr/>
        </p:nvSpPr>
        <p:spPr>
          <a:xfrm>
            <a:off x="7075733" y="2908745"/>
            <a:ext cx="4844596" cy="707886"/>
          </a:xfrm>
          <a:prstGeom prst="rect">
            <a:avLst/>
          </a:prstGeom>
          <a:noFill/>
          <a:ln>
            <a:solidFill>
              <a:schemeClr val="tx1"/>
            </a:solidFill>
          </a:ln>
        </p:spPr>
        <p:txBody>
          <a:bodyPr wrap="none" rtlCol="0">
            <a:spAutoFit/>
          </a:bodyPr>
          <a:lstStyle/>
          <a:p>
            <a:r>
              <a:rPr kumimoji="1" lang="ja-JP" altLang="en-US" sz="2000" dirty="0"/>
              <a:t>分析結果より</a:t>
            </a:r>
            <a:r>
              <a:rPr kumimoji="1" lang="en-US" altLang="ja-JP" sz="2000" dirty="0"/>
              <a:t>0.1%</a:t>
            </a:r>
            <a:r>
              <a:rPr kumimoji="1" lang="ja-JP" altLang="en-US" sz="2000" dirty="0"/>
              <a:t>水準で統計的に有意。</a:t>
            </a:r>
            <a:endParaRPr lang="en-US" altLang="ja-JP" sz="2000" dirty="0"/>
          </a:p>
          <a:p>
            <a:r>
              <a:rPr lang="ja-JP" altLang="en-US" sz="2000" dirty="0"/>
              <a:t>よって、帰無仮説は棄却される。</a:t>
            </a:r>
            <a:endParaRPr kumimoji="1" lang="en-US" altLang="ja-JP" dirty="0"/>
          </a:p>
        </p:txBody>
      </p:sp>
      <p:sp>
        <p:nvSpPr>
          <p:cNvPr id="2" name="テキスト ボックス 1">
            <a:extLst>
              <a:ext uri="{FF2B5EF4-FFF2-40B4-BE49-F238E27FC236}">
                <a16:creationId xmlns="" xmlns:a16="http://schemas.microsoft.com/office/drawing/2014/main" id="{51B4F094-E94F-43DF-B75B-4DF6AD6517A3}"/>
              </a:ext>
            </a:extLst>
          </p:cNvPr>
          <p:cNvSpPr txBox="1"/>
          <p:nvPr/>
        </p:nvSpPr>
        <p:spPr>
          <a:xfrm>
            <a:off x="8126430" y="5128606"/>
            <a:ext cx="3099588" cy="707886"/>
          </a:xfrm>
          <a:prstGeom prst="rect">
            <a:avLst/>
          </a:prstGeom>
          <a:noFill/>
          <a:ln>
            <a:solidFill>
              <a:schemeClr val="tx1"/>
            </a:solidFill>
          </a:ln>
        </p:spPr>
        <p:txBody>
          <a:bodyPr wrap="square" rtlCol="0">
            <a:spAutoFit/>
          </a:bodyPr>
          <a:lstStyle/>
          <a:p>
            <a:r>
              <a:rPr kumimoji="1" lang="ja-JP" altLang="en-US" sz="2000" dirty="0"/>
              <a:t>興味が上がった人数</a:t>
            </a:r>
            <a:r>
              <a:rPr lang="ja-JP" altLang="en-US" sz="2000" dirty="0"/>
              <a:t>　</a:t>
            </a:r>
            <a:endParaRPr lang="en-US" altLang="ja-JP" sz="2000" dirty="0"/>
          </a:p>
          <a:p>
            <a:r>
              <a:rPr lang="en-US" altLang="ja-JP" sz="2000" u="sng" dirty="0"/>
              <a:t>AI</a:t>
            </a:r>
            <a:r>
              <a:rPr lang="ja-JP" altLang="en-US" sz="2000" u="sng" dirty="0"/>
              <a:t>　</a:t>
            </a:r>
            <a:r>
              <a:rPr lang="en-US" altLang="ja-JP" sz="2000" u="sng" dirty="0"/>
              <a:t>115</a:t>
            </a:r>
            <a:r>
              <a:rPr lang="ja-JP" altLang="en-US" sz="2000" u="sng" dirty="0"/>
              <a:t>人</a:t>
            </a:r>
            <a:r>
              <a:rPr lang="ja-JP" altLang="en-US" sz="2000" dirty="0"/>
              <a:t>＞</a:t>
            </a:r>
            <a:r>
              <a:rPr kumimoji="1" lang="ja-JP" altLang="en-US" sz="2000" dirty="0"/>
              <a:t>企業　</a:t>
            </a:r>
            <a:r>
              <a:rPr kumimoji="1" lang="en-US" altLang="ja-JP" sz="2000" dirty="0"/>
              <a:t>29</a:t>
            </a:r>
            <a:r>
              <a:rPr kumimoji="1" lang="ja-JP" altLang="en-US" sz="2000" dirty="0"/>
              <a:t>人　</a:t>
            </a:r>
            <a:r>
              <a:rPr kumimoji="1" lang="ja-JP" altLang="en-US" dirty="0"/>
              <a:t>　　</a:t>
            </a:r>
            <a:endParaRPr kumimoji="1" lang="en-US" altLang="ja-JP" dirty="0"/>
          </a:p>
        </p:txBody>
      </p:sp>
    </p:spTree>
    <p:extLst>
      <p:ext uri="{BB962C8B-B14F-4D97-AF65-F5344CB8AC3E}">
        <p14:creationId xmlns:p14="http://schemas.microsoft.com/office/powerpoint/2010/main" val="20918478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四角形: 角を丸くする 7">
            <a:extLst>
              <a:ext uri="{FF2B5EF4-FFF2-40B4-BE49-F238E27FC236}">
                <a16:creationId xmlns="" xmlns:a16="http://schemas.microsoft.com/office/drawing/2014/main" id="{855E0259-9B4F-4496-B742-5CB93A0FEFA8}"/>
              </a:ext>
            </a:extLst>
          </p:cNvPr>
          <p:cNvSpPr/>
          <p:nvPr/>
        </p:nvSpPr>
        <p:spPr>
          <a:xfrm>
            <a:off x="225513" y="1672484"/>
            <a:ext cx="11740974" cy="3798614"/>
          </a:xfrm>
          <a:prstGeom prst="roundRect">
            <a:avLst/>
          </a:prstGeom>
          <a:solidFill>
            <a:srgbClr val="FFC0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solidFill>
                <a:schemeClr val="tx1"/>
              </a:solidFill>
            </a:endParaRPr>
          </a:p>
        </p:txBody>
      </p:sp>
      <p:sp>
        <p:nvSpPr>
          <p:cNvPr id="2" name="タイトル 1">
            <a:extLst>
              <a:ext uri="{FF2B5EF4-FFF2-40B4-BE49-F238E27FC236}">
                <a16:creationId xmlns="" xmlns:a16="http://schemas.microsoft.com/office/drawing/2014/main" id="{E7A2CC2B-2B64-427E-873A-531218555046}"/>
              </a:ext>
            </a:extLst>
          </p:cNvPr>
          <p:cNvSpPr>
            <a:spLocks noGrp="1"/>
          </p:cNvSpPr>
          <p:nvPr>
            <p:ph type="title"/>
          </p:nvPr>
        </p:nvSpPr>
        <p:spPr>
          <a:xfrm>
            <a:off x="0" y="15595"/>
            <a:ext cx="10515600" cy="1325563"/>
          </a:xfrm>
        </p:spPr>
        <p:txBody>
          <a:bodyPr>
            <a:normAutofit/>
          </a:bodyPr>
          <a:lstStyle/>
          <a:p>
            <a:r>
              <a:rPr kumimoji="1" lang="ja-JP" altLang="en-US" sz="5400" dirty="0"/>
              <a:t>仮説１</a:t>
            </a:r>
          </a:p>
        </p:txBody>
      </p:sp>
      <p:sp>
        <p:nvSpPr>
          <p:cNvPr id="4" name="日付プレースホルダー 3">
            <a:extLst>
              <a:ext uri="{FF2B5EF4-FFF2-40B4-BE49-F238E27FC236}">
                <a16:creationId xmlns="" xmlns:a16="http://schemas.microsoft.com/office/drawing/2014/main" id="{C3A572DA-D9AF-4E94-BC0E-3A5B35BAA63E}"/>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3FF0C85F-0B89-4321-B168-7CA8584CB158}"/>
              </a:ext>
            </a:extLst>
          </p:cNvPr>
          <p:cNvSpPr>
            <a:spLocks noGrp="1"/>
          </p:cNvSpPr>
          <p:nvPr>
            <p:ph type="sldNum" sz="quarter" idx="12"/>
          </p:nvPr>
        </p:nvSpPr>
        <p:spPr/>
        <p:txBody>
          <a:bodyPr/>
          <a:lstStyle/>
          <a:p>
            <a:fld id="{614497F5-5DE3-4238-892C-5C8A74B78644}" type="slidenum">
              <a:rPr kumimoji="1" lang="ja-JP" altLang="en-US" smtClean="0"/>
              <a:t>28</a:t>
            </a:fld>
            <a:endParaRPr kumimoji="1" lang="ja-JP" altLang="en-US"/>
          </a:p>
        </p:txBody>
      </p:sp>
      <p:sp>
        <p:nvSpPr>
          <p:cNvPr id="7" name="正方形/長方形 6">
            <a:extLst>
              <a:ext uri="{FF2B5EF4-FFF2-40B4-BE49-F238E27FC236}">
                <a16:creationId xmlns="" xmlns:a16="http://schemas.microsoft.com/office/drawing/2014/main" id="{CF7D869A-173D-40D3-94B6-26CCA9C7DC14}"/>
              </a:ext>
            </a:extLst>
          </p:cNvPr>
          <p:cNvSpPr/>
          <p:nvPr/>
        </p:nvSpPr>
        <p:spPr>
          <a:xfrm>
            <a:off x="251791" y="2489422"/>
            <a:ext cx="11740973" cy="2062103"/>
          </a:xfrm>
          <a:prstGeom prst="rect">
            <a:avLst/>
          </a:prstGeom>
        </p:spPr>
        <p:txBody>
          <a:bodyPr wrap="square">
            <a:spAutoFit/>
          </a:bodyPr>
          <a:lstStyle/>
          <a:p>
            <a:pPr algn="ctr"/>
            <a:r>
              <a:rPr lang="ja-JP" altLang="en-US" sz="3200" dirty="0"/>
              <a:t>企業や商品に興味のないユーザーには</a:t>
            </a:r>
            <a:endParaRPr lang="en-US" altLang="ja-JP" sz="3200" dirty="0"/>
          </a:p>
          <a:p>
            <a:pPr algn="ctr"/>
            <a:r>
              <a:rPr lang="en-US" altLang="ja-JP" sz="3200" dirty="0"/>
              <a:t>AI</a:t>
            </a:r>
            <a:r>
              <a:rPr lang="ja-JP" altLang="en-US" sz="3200" dirty="0"/>
              <a:t>を搭載した企業アカウントとやりとりをすると</a:t>
            </a:r>
            <a:endParaRPr lang="en-US" altLang="ja-JP" sz="3200" dirty="0"/>
          </a:p>
          <a:p>
            <a:pPr algn="ctr"/>
            <a:r>
              <a:rPr lang="en-US" altLang="ja-JP" sz="3200" dirty="0"/>
              <a:t> AI</a:t>
            </a:r>
            <a:r>
              <a:rPr lang="ja-JP" altLang="en-US" sz="3200" dirty="0"/>
              <a:t>を搭載した企業アカウントとやりとりをするよりも</a:t>
            </a:r>
            <a:endParaRPr lang="en-US" altLang="ja-JP" sz="3200" dirty="0"/>
          </a:p>
          <a:p>
            <a:pPr algn="ctr"/>
            <a:r>
              <a:rPr lang="ja-JP" altLang="en-US" sz="3200" dirty="0"/>
              <a:t>企業に対する興味関心が上がる</a:t>
            </a:r>
          </a:p>
        </p:txBody>
      </p:sp>
      <p:sp>
        <p:nvSpPr>
          <p:cNvPr id="9" name="フローチャート: 結合子 8">
            <a:extLst>
              <a:ext uri="{FF2B5EF4-FFF2-40B4-BE49-F238E27FC236}">
                <a16:creationId xmlns="" xmlns:a16="http://schemas.microsoft.com/office/drawing/2014/main" id="{5D271307-A3CA-48C8-80D1-0D8655C108E3}"/>
              </a:ext>
            </a:extLst>
          </p:cNvPr>
          <p:cNvSpPr/>
          <p:nvPr/>
        </p:nvSpPr>
        <p:spPr>
          <a:xfrm>
            <a:off x="4679209" y="2012209"/>
            <a:ext cx="2833581" cy="2833581"/>
          </a:xfrm>
          <a:prstGeom prst="flowChartConnector">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599631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1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grpId="1" nodeType="clickEffect">
                                  <p:stCondLst>
                                    <p:cond delay="0"/>
                                  </p:stCondLst>
                                  <p:childTnLst>
                                    <p:animScale>
                                      <p:cBhvr>
                                        <p:cTn id="11" dur="125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09AC8E9F-5F43-4668-9027-0612F212D436}"/>
              </a:ext>
            </a:extLst>
          </p:cNvPr>
          <p:cNvSpPr>
            <a:spLocks noGrp="1"/>
          </p:cNvSpPr>
          <p:nvPr>
            <p:ph type="title"/>
          </p:nvPr>
        </p:nvSpPr>
        <p:spPr>
          <a:xfrm>
            <a:off x="0" y="26094"/>
            <a:ext cx="10515600" cy="1325563"/>
          </a:xfrm>
        </p:spPr>
        <p:txBody>
          <a:bodyPr>
            <a:normAutofit/>
          </a:bodyPr>
          <a:lstStyle/>
          <a:p>
            <a:r>
              <a:rPr kumimoji="1" lang="ja-JP" altLang="en-US" sz="5400" dirty="0"/>
              <a:t>仮説２検証：調査概要</a:t>
            </a:r>
          </a:p>
        </p:txBody>
      </p:sp>
      <p:sp>
        <p:nvSpPr>
          <p:cNvPr id="3" name="コンテンツ プレースホルダー 2">
            <a:extLst>
              <a:ext uri="{FF2B5EF4-FFF2-40B4-BE49-F238E27FC236}">
                <a16:creationId xmlns="" xmlns:a16="http://schemas.microsoft.com/office/drawing/2014/main" id="{871C5548-E708-496F-9EC1-B264252FC0A7}"/>
              </a:ext>
            </a:extLst>
          </p:cNvPr>
          <p:cNvSpPr>
            <a:spLocks noGrp="1"/>
          </p:cNvSpPr>
          <p:nvPr>
            <p:ph idx="1"/>
          </p:nvPr>
        </p:nvSpPr>
        <p:spPr>
          <a:xfrm>
            <a:off x="717460" y="1412538"/>
            <a:ext cx="11052916" cy="4351338"/>
          </a:xfrm>
        </p:spPr>
        <p:txBody>
          <a:bodyPr>
            <a:normAutofit/>
          </a:bodyPr>
          <a:lstStyle/>
          <a:p>
            <a:r>
              <a:rPr lang="ja-JP" altLang="en-US" sz="2400" dirty="0"/>
              <a:t>調査期間：</a:t>
            </a:r>
            <a:r>
              <a:rPr lang="en-US" altLang="ja-JP" sz="2400" dirty="0"/>
              <a:t>2017</a:t>
            </a:r>
            <a:r>
              <a:rPr lang="ja-JP" altLang="en-US" sz="2400" dirty="0"/>
              <a:t>年</a:t>
            </a:r>
            <a:r>
              <a:rPr lang="en-US" altLang="ja-JP" sz="2400" dirty="0"/>
              <a:t>12</a:t>
            </a:r>
            <a:r>
              <a:rPr lang="ja-JP" altLang="en-US" sz="2400" dirty="0"/>
              <a:t>月</a:t>
            </a:r>
            <a:r>
              <a:rPr lang="en-US" altLang="ja-JP" sz="2400" dirty="0"/>
              <a:t>3</a:t>
            </a:r>
            <a:r>
              <a:rPr lang="ja-JP" altLang="en-US" sz="2400" dirty="0"/>
              <a:t>日～</a:t>
            </a:r>
            <a:r>
              <a:rPr lang="en-US" altLang="ja-JP" sz="2400" dirty="0"/>
              <a:t>2017</a:t>
            </a:r>
            <a:r>
              <a:rPr lang="ja-JP" altLang="en-US" sz="2400" dirty="0"/>
              <a:t>年</a:t>
            </a:r>
            <a:r>
              <a:rPr lang="en-US" altLang="ja-JP" sz="2400" dirty="0"/>
              <a:t>12</a:t>
            </a:r>
            <a:r>
              <a:rPr lang="ja-JP" altLang="en-US" sz="2400" dirty="0"/>
              <a:t>月</a:t>
            </a:r>
            <a:r>
              <a:rPr lang="en-US" altLang="ja-JP" sz="2400" dirty="0"/>
              <a:t>6</a:t>
            </a:r>
            <a:r>
              <a:rPr lang="ja-JP" altLang="en-US" sz="2400" dirty="0"/>
              <a:t>日</a:t>
            </a:r>
            <a:endParaRPr lang="en-US" altLang="ja-JP" sz="2400" dirty="0"/>
          </a:p>
          <a:p>
            <a:r>
              <a:rPr kumimoji="1" lang="ja-JP" altLang="en-US" sz="2400" dirty="0"/>
              <a:t>調査対象：</a:t>
            </a:r>
            <a:r>
              <a:rPr kumimoji="1" lang="en-US" altLang="ja-JP" sz="2400" dirty="0"/>
              <a:t>10</a:t>
            </a:r>
            <a:r>
              <a:rPr kumimoji="1" lang="ja-JP" altLang="en-US" sz="2400" dirty="0"/>
              <a:t>代～</a:t>
            </a:r>
            <a:r>
              <a:rPr lang="en-US" altLang="ja-JP" sz="2400" dirty="0"/>
              <a:t>20</a:t>
            </a:r>
            <a:r>
              <a:rPr kumimoji="1" lang="ja-JP" altLang="en-US" sz="2400" dirty="0"/>
              <a:t>代の</a:t>
            </a:r>
            <a:r>
              <a:rPr kumimoji="1" lang="en-US" altLang="ja-JP" sz="2400" dirty="0"/>
              <a:t>LINE</a:t>
            </a:r>
            <a:r>
              <a:rPr kumimoji="1" lang="ja-JP" altLang="en-US" sz="2400" dirty="0"/>
              <a:t>ユーザー</a:t>
            </a:r>
            <a:endParaRPr kumimoji="1" lang="en-US" altLang="ja-JP" sz="2400" dirty="0"/>
          </a:p>
          <a:p>
            <a:r>
              <a:rPr kumimoji="1" lang="ja-JP" altLang="en-US" sz="2400" dirty="0"/>
              <a:t>調査方法：インターネット調査</a:t>
            </a:r>
            <a:endParaRPr kumimoji="1" lang="en-US" altLang="ja-JP" sz="2400" dirty="0"/>
          </a:p>
          <a:p>
            <a:r>
              <a:rPr lang="ja-JP" altLang="en-US" sz="2400" dirty="0"/>
              <a:t>サンプル数：</a:t>
            </a:r>
            <a:r>
              <a:rPr lang="en-US" altLang="ja-JP" sz="2400" dirty="0"/>
              <a:t>149</a:t>
            </a:r>
            <a:r>
              <a:rPr lang="ja-JP" altLang="en-US" sz="2400" dirty="0"/>
              <a:t>名</a:t>
            </a:r>
            <a:endParaRPr lang="en-US" altLang="ja-JP" sz="2400" dirty="0"/>
          </a:p>
          <a:p>
            <a:r>
              <a:rPr kumimoji="1" lang="ja-JP" altLang="en-US" sz="2400" dirty="0"/>
              <a:t>有効サンプル数：</a:t>
            </a:r>
            <a:r>
              <a:rPr kumimoji="1" lang="en-US" altLang="ja-JP" sz="2400" dirty="0"/>
              <a:t>125</a:t>
            </a:r>
            <a:r>
              <a:rPr kumimoji="1" lang="ja-JP" altLang="en-US" sz="2400" dirty="0"/>
              <a:t>名</a:t>
            </a:r>
            <a:endParaRPr kumimoji="1" lang="en-US" altLang="ja-JP" sz="2400" dirty="0"/>
          </a:p>
          <a:p>
            <a:r>
              <a:rPr lang="ja-JP" altLang="en-US" sz="2400" dirty="0"/>
              <a:t>分析方法：</a:t>
            </a:r>
            <a:r>
              <a:rPr lang="en-US" altLang="ja-JP" sz="2400" dirty="0"/>
              <a:t>R</a:t>
            </a:r>
            <a:r>
              <a:rPr lang="ja-JP" altLang="en-US" sz="2400" dirty="0"/>
              <a:t>によるコンジョイント・決定木分析</a:t>
            </a:r>
            <a:endParaRPr kumimoji="1" lang="ja-JP" altLang="en-US" sz="2400" dirty="0"/>
          </a:p>
        </p:txBody>
      </p:sp>
      <p:sp>
        <p:nvSpPr>
          <p:cNvPr id="4" name="日付プレースホルダー 3">
            <a:extLst>
              <a:ext uri="{FF2B5EF4-FFF2-40B4-BE49-F238E27FC236}">
                <a16:creationId xmlns="" xmlns:a16="http://schemas.microsoft.com/office/drawing/2014/main" id="{B120C50D-5B6E-4030-A472-D1245ECF1ABD}"/>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1377D912-7BE3-42B6-AAB8-F5CF0F4AB4B9}"/>
              </a:ext>
            </a:extLst>
          </p:cNvPr>
          <p:cNvSpPr>
            <a:spLocks noGrp="1"/>
          </p:cNvSpPr>
          <p:nvPr>
            <p:ph type="sldNum" sz="quarter" idx="12"/>
          </p:nvPr>
        </p:nvSpPr>
        <p:spPr/>
        <p:txBody>
          <a:bodyPr/>
          <a:lstStyle/>
          <a:p>
            <a:fld id="{614497F5-5DE3-4238-892C-5C8A74B78644}" type="slidenum">
              <a:rPr kumimoji="1" lang="ja-JP" altLang="en-US" smtClean="0"/>
              <a:t>29</a:t>
            </a:fld>
            <a:endParaRPr kumimoji="1" lang="ja-JP" altLang="en-US" dirty="0"/>
          </a:p>
        </p:txBody>
      </p:sp>
      <p:grpSp>
        <p:nvGrpSpPr>
          <p:cNvPr id="10" name="グループ化 9">
            <a:extLst>
              <a:ext uri="{FF2B5EF4-FFF2-40B4-BE49-F238E27FC236}">
                <a16:creationId xmlns="" xmlns:a16="http://schemas.microsoft.com/office/drawing/2014/main" id="{B5818EE7-AA37-42A3-87FF-5DB98BB8F238}"/>
              </a:ext>
            </a:extLst>
          </p:cNvPr>
          <p:cNvGrpSpPr/>
          <p:nvPr/>
        </p:nvGrpSpPr>
        <p:grpSpPr>
          <a:xfrm>
            <a:off x="192129" y="4356983"/>
            <a:ext cx="11578247" cy="1877270"/>
            <a:chOff x="701327" y="4526647"/>
            <a:chExt cx="11286158" cy="1943525"/>
          </a:xfrm>
        </p:grpSpPr>
        <p:sp>
          <p:nvSpPr>
            <p:cNvPr id="7" name="四角形: 角を丸くする 6">
              <a:extLst>
                <a:ext uri="{FF2B5EF4-FFF2-40B4-BE49-F238E27FC236}">
                  <a16:creationId xmlns="" xmlns:a16="http://schemas.microsoft.com/office/drawing/2014/main" id="{1778CBA9-AA7F-4062-B49A-6311687E73D9}"/>
                </a:ext>
              </a:extLst>
            </p:cNvPr>
            <p:cNvSpPr/>
            <p:nvPr/>
          </p:nvSpPr>
          <p:spPr>
            <a:xfrm>
              <a:off x="934570" y="4807324"/>
              <a:ext cx="11052915" cy="1662848"/>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dirty="0">
                <a:solidFill>
                  <a:schemeClr val="tx1"/>
                </a:solidFill>
              </a:endParaRPr>
            </a:p>
          </p:txBody>
        </p:sp>
        <p:sp>
          <p:nvSpPr>
            <p:cNvPr id="8" name="四角形: 角を丸くする 7">
              <a:extLst>
                <a:ext uri="{FF2B5EF4-FFF2-40B4-BE49-F238E27FC236}">
                  <a16:creationId xmlns="" xmlns:a16="http://schemas.microsoft.com/office/drawing/2014/main" id="{2288E0A2-DD55-4FF3-A59B-C40A6D3EF590}"/>
                </a:ext>
              </a:extLst>
            </p:cNvPr>
            <p:cNvSpPr/>
            <p:nvPr/>
          </p:nvSpPr>
          <p:spPr>
            <a:xfrm>
              <a:off x="701327" y="4526647"/>
              <a:ext cx="3208413" cy="545723"/>
            </a:xfrm>
            <a:prstGeom prst="round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ja-JP" altLang="en-US" sz="2600" dirty="0"/>
                <a:t>決定木分析とは</a:t>
              </a:r>
              <a:r>
                <a:rPr lang="en-US" altLang="ja-JP" sz="2600" dirty="0"/>
                <a:t>…</a:t>
              </a:r>
              <a:endParaRPr kumimoji="1" lang="ja-JP" altLang="en-US" sz="2600" dirty="0"/>
            </a:p>
          </p:txBody>
        </p:sp>
      </p:grpSp>
      <p:sp>
        <p:nvSpPr>
          <p:cNvPr id="9" name="テキスト ボックス 8">
            <a:extLst>
              <a:ext uri="{FF2B5EF4-FFF2-40B4-BE49-F238E27FC236}">
                <a16:creationId xmlns="" xmlns:a16="http://schemas.microsoft.com/office/drawing/2014/main" id="{769D31AE-A794-47BD-B0AF-C5B812DF30B4}"/>
              </a:ext>
            </a:extLst>
          </p:cNvPr>
          <p:cNvSpPr txBox="1"/>
          <p:nvPr/>
        </p:nvSpPr>
        <p:spPr>
          <a:xfrm>
            <a:off x="431408" y="5055316"/>
            <a:ext cx="11469807" cy="769441"/>
          </a:xfrm>
          <a:prstGeom prst="rect">
            <a:avLst/>
          </a:prstGeom>
          <a:noFill/>
        </p:spPr>
        <p:txBody>
          <a:bodyPr wrap="none" rtlCol="0">
            <a:spAutoFit/>
          </a:bodyPr>
          <a:lstStyle/>
          <a:p>
            <a:r>
              <a:rPr lang="ja-JP" altLang="en-US" sz="2200" dirty="0"/>
              <a:t>企業に蓄積される膨大なデータの中からビジネスに必要な判断材料を導き出す分析手法</a:t>
            </a:r>
            <a:endParaRPr kumimoji="1" lang="en-US" altLang="ja-JP" sz="2200" dirty="0"/>
          </a:p>
          <a:p>
            <a:r>
              <a:rPr lang="ja-JP" altLang="en-US" sz="2200" dirty="0"/>
              <a:t>コンピュータが自動的に必要な論理命題を導き出し、結果を視覚的に表示することが特徴</a:t>
            </a:r>
            <a:endParaRPr kumimoji="1" lang="ja-JP" altLang="en-US" sz="2200" dirty="0"/>
          </a:p>
        </p:txBody>
      </p:sp>
    </p:spTree>
    <p:extLst>
      <p:ext uri="{BB962C8B-B14F-4D97-AF65-F5344CB8AC3E}">
        <p14:creationId xmlns:p14="http://schemas.microsoft.com/office/powerpoint/2010/main" val="4221150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207AE32F-7A36-4958-8470-6400AADA8987}"/>
              </a:ext>
            </a:extLst>
          </p:cNvPr>
          <p:cNvSpPr>
            <a:spLocks noGrp="1"/>
          </p:cNvSpPr>
          <p:nvPr>
            <p:ph type="title"/>
          </p:nvPr>
        </p:nvSpPr>
        <p:spPr>
          <a:xfrm>
            <a:off x="35014" y="39080"/>
            <a:ext cx="10515600" cy="1325563"/>
          </a:xfrm>
        </p:spPr>
        <p:txBody>
          <a:bodyPr>
            <a:normAutofit/>
          </a:bodyPr>
          <a:lstStyle/>
          <a:p>
            <a:r>
              <a:rPr kumimoji="1" lang="ja-JP" altLang="en-US" sz="5400" dirty="0"/>
              <a:t>目次</a:t>
            </a:r>
          </a:p>
        </p:txBody>
      </p:sp>
      <p:sp>
        <p:nvSpPr>
          <p:cNvPr id="6" name="テキスト ボックス 5">
            <a:extLst>
              <a:ext uri="{FF2B5EF4-FFF2-40B4-BE49-F238E27FC236}">
                <a16:creationId xmlns="" xmlns:a16="http://schemas.microsoft.com/office/drawing/2014/main" id="{AC9D38F4-F9A8-4BC6-BA83-8F5C67FD8BE8}"/>
              </a:ext>
            </a:extLst>
          </p:cNvPr>
          <p:cNvSpPr txBox="1"/>
          <p:nvPr/>
        </p:nvSpPr>
        <p:spPr>
          <a:xfrm>
            <a:off x="1194428" y="1757380"/>
            <a:ext cx="2339102" cy="3970318"/>
          </a:xfrm>
          <a:prstGeom prst="rect">
            <a:avLst/>
          </a:prstGeom>
          <a:noFill/>
        </p:spPr>
        <p:txBody>
          <a:bodyPr wrap="none" rtlCol="0">
            <a:spAutoFit/>
          </a:bodyPr>
          <a:lstStyle/>
          <a:p>
            <a:r>
              <a:rPr kumimoji="1" lang="ja-JP" altLang="en-US" sz="2800" dirty="0"/>
              <a:t>・はじめに</a:t>
            </a:r>
            <a:endParaRPr kumimoji="1" lang="en-US" altLang="ja-JP" sz="2800" dirty="0"/>
          </a:p>
          <a:p>
            <a:r>
              <a:rPr lang="ja-JP" altLang="en-US" sz="2800" dirty="0"/>
              <a:t>・現状分析①</a:t>
            </a:r>
            <a:endParaRPr lang="en-US" altLang="ja-JP" sz="2800" dirty="0"/>
          </a:p>
          <a:p>
            <a:r>
              <a:rPr kumimoji="1" lang="ja-JP" altLang="en-US" sz="2800" dirty="0"/>
              <a:t>・問題意識</a:t>
            </a:r>
            <a:endParaRPr kumimoji="1" lang="en-US" altLang="ja-JP" sz="2800" dirty="0"/>
          </a:p>
          <a:p>
            <a:r>
              <a:rPr kumimoji="1" lang="ja-JP" altLang="en-US" sz="2800" dirty="0"/>
              <a:t>・事前調査</a:t>
            </a:r>
            <a:endParaRPr kumimoji="1" lang="en-US" altLang="ja-JP" sz="2800" dirty="0"/>
          </a:p>
          <a:p>
            <a:r>
              <a:rPr lang="ja-JP" altLang="en-US" sz="2800" dirty="0"/>
              <a:t>・現状分析②</a:t>
            </a:r>
            <a:endParaRPr lang="en-US" altLang="ja-JP" sz="2800" dirty="0"/>
          </a:p>
          <a:p>
            <a:r>
              <a:rPr kumimoji="1" lang="ja-JP" altLang="en-US" sz="2800" dirty="0"/>
              <a:t>・現状分析③</a:t>
            </a:r>
            <a:endParaRPr kumimoji="1" lang="en-US" altLang="ja-JP" sz="2800" dirty="0"/>
          </a:p>
          <a:p>
            <a:r>
              <a:rPr lang="ja-JP" altLang="en-US" sz="2800" dirty="0"/>
              <a:t>・現状分析④</a:t>
            </a:r>
            <a:endParaRPr kumimoji="1" lang="en-US" altLang="ja-JP" sz="2800" dirty="0"/>
          </a:p>
          <a:p>
            <a:r>
              <a:rPr lang="ja-JP" altLang="en-US" sz="2800" dirty="0"/>
              <a:t>・研究目的</a:t>
            </a:r>
            <a:endParaRPr lang="en-US" altLang="ja-JP" sz="2800" dirty="0"/>
          </a:p>
          <a:p>
            <a:endParaRPr lang="en-US" altLang="ja-JP" sz="2800" dirty="0"/>
          </a:p>
        </p:txBody>
      </p:sp>
      <p:sp>
        <p:nvSpPr>
          <p:cNvPr id="5" name="日付プレースホルダー 4">
            <a:extLst>
              <a:ext uri="{FF2B5EF4-FFF2-40B4-BE49-F238E27FC236}">
                <a16:creationId xmlns="" xmlns:a16="http://schemas.microsoft.com/office/drawing/2014/main" id="{16CCC898-0670-4AF7-8B46-5063A9FB5FB2}"/>
              </a:ext>
            </a:extLst>
          </p:cNvPr>
          <p:cNvSpPr>
            <a:spLocks noGrp="1"/>
          </p:cNvSpPr>
          <p:nvPr>
            <p:ph type="dt" sz="half" idx="10"/>
          </p:nvPr>
        </p:nvSpPr>
        <p:spPr/>
        <p:txBody>
          <a:bodyPr/>
          <a:lstStyle/>
          <a:p>
            <a:r>
              <a:rPr kumimoji="1" lang="en-US" altLang="ja-JP"/>
              <a:t>2017/12/16</a:t>
            </a:r>
            <a:endParaRPr kumimoji="1" lang="ja-JP" altLang="en-US"/>
          </a:p>
        </p:txBody>
      </p:sp>
      <p:sp>
        <p:nvSpPr>
          <p:cNvPr id="11" name="スライド番号プレースホルダー 10">
            <a:extLst>
              <a:ext uri="{FF2B5EF4-FFF2-40B4-BE49-F238E27FC236}">
                <a16:creationId xmlns="" xmlns:a16="http://schemas.microsoft.com/office/drawing/2014/main" id="{2A301495-4351-4A33-88F6-0012D7863F14}"/>
              </a:ext>
            </a:extLst>
          </p:cNvPr>
          <p:cNvSpPr>
            <a:spLocks noGrp="1"/>
          </p:cNvSpPr>
          <p:nvPr>
            <p:ph type="sldNum" sz="quarter" idx="12"/>
          </p:nvPr>
        </p:nvSpPr>
        <p:spPr/>
        <p:txBody>
          <a:bodyPr/>
          <a:lstStyle/>
          <a:p>
            <a:fld id="{614497F5-5DE3-4238-892C-5C8A74B78644}" type="slidenum">
              <a:rPr kumimoji="1" lang="ja-JP" altLang="en-US" smtClean="0"/>
              <a:t>3</a:t>
            </a:fld>
            <a:endParaRPr kumimoji="1" lang="ja-JP" altLang="en-US"/>
          </a:p>
        </p:txBody>
      </p:sp>
      <p:sp>
        <p:nvSpPr>
          <p:cNvPr id="3" name="正方形/長方形 2">
            <a:extLst>
              <a:ext uri="{FF2B5EF4-FFF2-40B4-BE49-F238E27FC236}">
                <a16:creationId xmlns="" xmlns:a16="http://schemas.microsoft.com/office/drawing/2014/main" id="{C34A9F55-9112-4FA0-A275-CD79FEA5F920}"/>
              </a:ext>
            </a:extLst>
          </p:cNvPr>
          <p:cNvSpPr/>
          <p:nvPr/>
        </p:nvSpPr>
        <p:spPr>
          <a:xfrm>
            <a:off x="4454614" y="1757380"/>
            <a:ext cx="6096000" cy="1815882"/>
          </a:xfrm>
          <a:prstGeom prst="rect">
            <a:avLst/>
          </a:prstGeom>
        </p:spPr>
        <p:txBody>
          <a:bodyPr>
            <a:spAutoFit/>
          </a:bodyPr>
          <a:lstStyle/>
          <a:p>
            <a:r>
              <a:rPr lang="ja-JP" altLang="en-US" sz="2800" dirty="0"/>
              <a:t>・仮説１</a:t>
            </a:r>
            <a:endParaRPr lang="en-US" altLang="ja-JP" sz="2800" dirty="0"/>
          </a:p>
          <a:p>
            <a:r>
              <a:rPr lang="ja-JP" altLang="en-US" sz="2800" dirty="0"/>
              <a:t>・仮説２</a:t>
            </a:r>
            <a:endParaRPr lang="en-US" altLang="ja-JP" sz="2800" dirty="0"/>
          </a:p>
          <a:p>
            <a:r>
              <a:rPr lang="ja-JP" altLang="en-US" sz="2800" dirty="0"/>
              <a:t>・既存研究</a:t>
            </a:r>
            <a:endParaRPr lang="en-US" altLang="ja-JP" sz="2800" dirty="0"/>
          </a:p>
          <a:p>
            <a:r>
              <a:rPr lang="ja-JP" altLang="en-US" sz="2800" dirty="0"/>
              <a:t>・今後の課題・予定</a:t>
            </a:r>
          </a:p>
        </p:txBody>
      </p:sp>
      <p:pic>
        <p:nvPicPr>
          <p:cNvPr id="12" name="図 11">
            <a:extLst>
              <a:ext uri="{FF2B5EF4-FFF2-40B4-BE49-F238E27FC236}">
                <a16:creationId xmlns="" xmlns:a16="http://schemas.microsoft.com/office/drawing/2014/main" id="{81E0054C-BC21-49DD-ABE0-AC9EDF1B560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728" y="4783668"/>
            <a:ext cx="865867" cy="1135564"/>
          </a:xfrm>
          <a:prstGeom prst="rect">
            <a:avLst/>
          </a:prstGeom>
        </p:spPr>
      </p:pic>
      <p:pic>
        <p:nvPicPr>
          <p:cNvPr id="14" name="図 13">
            <a:extLst>
              <a:ext uri="{FF2B5EF4-FFF2-40B4-BE49-F238E27FC236}">
                <a16:creationId xmlns="" xmlns:a16="http://schemas.microsoft.com/office/drawing/2014/main" id="{051CC9DA-D2BF-4EA4-ADD4-30E840CD08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9827" y="4396697"/>
            <a:ext cx="1899957" cy="1909505"/>
          </a:xfrm>
          <a:prstGeom prst="rect">
            <a:avLst/>
          </a:prstGeom>
        </p:spPr>
      </p:pic>
      <p:pic>
        <p:nvPicPr>
          <p:cNvPr id="16" name="図 15">
            <a:extLst>
              <a:ext uri="{FF2B5EF4-FFF2-40B4-BE49-F238E27FC236}">
                <a16:creationId xmlns="" xmlns:a16="http://schemas.microsoft.com/office/drawing/2014/main" id="{00BA0190-739D-46DA-B586-BEC478A88C5B}"/>
              </a:ext>
            </a:extLst>
          </p:cNvPr>
          <p:cNvPicPr>
            <a:picLocks noChangeAspect="1"/>
          </p:cNvPicPr>
          <p:nvPr/>
        </p:nvPicPr>
        <p:blipFill rotWithShape="1">
          <a:blip r:embed="rId4">
            <a:extLst>
              <a:ext uri="{28A0092B-C50C-407E-A947-70E740481C1C}">
                <a14:useLocalDpi xmlns:a14="http://schemas.microsoft.com/office/drawing/2010/main" val="0"/>
              </a:ext>
            </a:extLst>
          </a:blip>
          <a:srcRect b="44196"/>
          <a:stretch/>
        </p:blipFill>
        <p:spPr>
          <a:xfrm>
            <a:off x="9574606" y="3415947"/>
            <a:ext cx="1427581" cy="1138066"/>
          </a:xfrm>
          <a:prstGeom prst="rect">
            <a:avLst/>
          </a:prstGeom>
        </p:spPr>
      </p:pic>
      <p:pic>
        <p:nvPicPr>
          <p:cNvPr id="18" name="図 17">
            <a:extLst>
              <a:ext uri="{FF2B5EF4-FFF2-40B4-BE49-F238E27FC236}">
                <a16:creationId xmlns="" xmlns:a16="http://schemas.microsoft.com/office/drawing/2014/main" id="{D614FEF3-D5F3-49D1-9230-302333D12E4C}"/>
              </a:ext>
            </a:extLst>
          </p:cNvPr>
          <p:cNvPicPr>
            <a:picLocks noChangeAspect="1"/>
          </p:cNvPicPr>
          <p:nvPr/>
        </p:nvPicPr>
        <p:blipFill rotWithShape="1">
          <a:blip r:embed="rId5">
            <a:extLst>
              <a:ext uri="{28A0092B-C50C-407E-A947-70E740481C1C}">
                <a14:useLocalDpi xmlns:a14="http://schemas.microsoft.com/office/drawing/2010/main" val="0"/>
              </a:ext>
            </a:extLst>
          </a:blip>
          <a:srcRect b="42685"/>
          <a:stretch/>
        </p:blipFill>
        <p:spPr>
          <a:xfrm>
            <a:off x="10476385" y="4032826"/>
            <a:ext cx="1426014" cy="1167600"/>
          </a:xfrm>
          <a:prstGeom prst="rect">
            <a:avLst/>
          </a:prstGeom>
        </p:spPr>
      </p:pic>
      <p:pic>
        <p:nvPicPr>
          <p:cNvPr id="20" name="図 19">
            <a:extLst>
              <a:ext uri="{FF2B5EF4-FFF2-40B4-BE49-F238E27FC236}">
                <a16:creationId xmlns="" xmlns:a16="http://schemas.microsoft.com/office/drawing/2014/main" id="{E7F00104-7058-485E-A503-24DBDB5AF938}"/>
              </a:ext>
            </a:extLst>
          </p:cNvPr>
          <p:cNvPicPr>
            <a:picLocks noChangeAspect="1"/>
          </p:cNvPicPr>
          <p:nvPr/>
        </p:nvPicPr>
        <p:blipFill rotWithShape="1">
          <a:blip r:embed="rId6">
            <a:extLst>
              <a:ext uri="{28A0092B-C50C-407E-A947-70E740481C1C}">
                <a14:useLocalDpi xmlns:a14="http://schemas.microsoft.com/office/drawing/2010/main" val="0"/>
              </a:ext>
            </a:extLst>
          </a:blip>
          <a:srcRect b="44353"/>
          <a:stretch/>
        </p:blipFill>
        <p:spPr>
          <a:xfrm>
            <a:off x="9500957" y="5642207"/>
            <a:ext cx="1480220" cy="1176713"/>
          </a:xfrm>
          <a:prstGeom prst="rect">
            <a:avLst/>
          </a:prstGeom>
        </p:spPr>
      </p:pic>
      <p:pic>
        <p:nvPicPr>
          <p:cNvPr id="22" name="図 21">
            <a:extLst>
              <a:ext uri="{FF2B5EF4-FFF2-40B4-BE49-F238E27FC236}">
                <a16:creationId xmlns="" xmlns:a16="http://schemas.microsoft.com/office/drawing/2014/main" id="{192C131B-EE89-4CDD-BAB5-335B7665A871}"/>
              </a:ext>
            </a:extLst>
          </p:cNvPr>
          <p:cNvPicPr>
            <a:picLocks noChangeAspect="1"/>
          </p:cNvPicPr>
          <p:nvPr/>
        </p:nvPicPr>
        <p:blipFill rotWithShape="1">
          <a:blip r:embed="rId7">
            <a:extLst>
              <a:ext uri="{28A0092B-C50C-407E-A947-70E740481C1C}">
                <a14:useLocalDpi xmlns:a14="http://schemas.microsoft.com/office/drawing/2010/main" val="0"/>
              </a:ext>
            </a:extLst>
          </a:blip>
          <a:srcRect b="43412"/>
          <a:stretch/>
        </p:blipFill>
        <p:spPr>
          <a:xfrm>
            <a:off x="10555397" y="5223376"/>
            <a:ext cx="1437124" cy="1161776"/>
          </a:xfrm>
          <a:prstGeom prst="rect">
            <a:avLst/>
          </a:prstGeom>
        </p:spPr>
      </p:pic>
      <p:cxnSp>
        <p:nvCxnSpPr>
          <p:cNvPr id="24" name="直線コネクタ 23">
            <a:extLst>
              <a:ext uri="{FF2B5EF4-FFF2-40B4-BE49-F238E27FC236}">
                <a16:creationId xmlns="" xmlns:a16="http://schemas.microsoft.com/office/drawing/2014/main" id="{D754BEA9-7CC0-44A7-8F5C-2BBA21719087}"/>
              </a:ext>
            </a:extLst>
          </p:cNvPr>
          <p:cNvCxnSpPr>
            <a:stCxn id="14" idx="3"/>
            <a:endCxn id="12" idx="1"/>
          </p:cNvCxnSpPr>
          <p:nvPr/>
        </p:nvCxnSpPr>
        <p:spPr>
          <a:xfrm>
            <a:off x="7499784" y="5351450"/>
            <a:ext cx="588944" cy="0"/>
          </a:xfrm>
          <a:prstGeom prst="line">
            <a:avLst/>
          </a:prstGeom>
          <a:ln>
            <a:prstDash val="dashDot"/>
          </a:ln>
        </p:spPr>
        <p:style>
          <a:lnRef idx="3">
            <a:schemeClr val="dk1"/>
          </a:lnRef>
          <a:fillRef idx="0">
            <a:schemeClr val="dk1"/>
          </a:fillRef>
          <a:effectRef idx="2">
            <a:schemeClr val="dk1"/>
          </a:effectRef>
          <a:fontRef idx="minor">
            <a:schemeClr val="tx1"/>
          </a:fontRef>
        </p:style>
      </p:cxnSp>
      <p:cxnSp>
        <p:nvCxnSpPr>
          <p:cNvPr id="26" name="直線コネクタ 25">
            <a:extLst>
              <a:ext uri="{FF2B5EF4-FFF2-40B4-BE49-F238E27FC236}">
                <a16:creationId xmlns="" xmlns:a16="http://schemas.microsoft.com/office/drawing/2014/main" id="{7225FF35-2DC7-42C7-8E11-D400FD53C2F0}"/>
              </a:ext>
            </a:extLst>
          </p:cNvPr>
          <p:cNvCxnSpPr>
            <a:cxnSpLocks/>
            <a:stCxn id="12" idx="3"/>
          </p:cNvCxnSpPr>
          <p:nvPr/>
        </p:nvCxnSpPr>
        <p:spPr>
          <a:xfrm flipV="1">
            <a:off x="8954595" y="4097674"/>
            <a:ext cx="855710" cy="1253776"/>
          </a:xfrm>
          <a:prstGeom prst="line">
            <a:avLst/>
          </a:prstGeom>
          <a:ln>
            <a:prstDash val="dashDot"/>
          </a:ln>
        </p:spPr>
        <p:style>
          <a:lnRef idx="3">
            <a:schemeClr val="dk1"/>
          </a:lnRef>
          <a:fillRef idx="0">
            <a:schemeClr val="dk1"/>
          </a:fillRef>
          <a:effectRef idx="2">
            <a:schemeClr val="dk1"/>
          </a:effectRef>
          <a:fontRef idx="minor">
            <a:schemeClr val="tx1"/>
          </a:fontRef>
        </p:style>
      </p:cxnSp>
      <p:cxnSp>
        <p:nvCxnSpPr>
          <p:cNvPr id="28" name="直線コネクタ 27">
            <a:extLst>
              <a:ext uri="{FF2B5EF4-FFF2-40B4-BE49-F238E27FC236}">
                <a16:creationId xmlns="" xmlns:a16="http://schemas.microsoft.com/office/drawing/2014/main" id="{0D78781E-9E80-4BC6-9136-5F97F73498CA}"/>
              </a:ext>
            </a:extLst>
          </p:cNvPr>
          <p:cNvCxnSpPr>
            <a:stCxn id="12" idx="3"/>
          </p:cNvCxnSpPr>
          <p:nvPr/>
        </p:nvCxnSpPr>
        <p:spPr>
          <a:xfrm flipV="1">
            <a:off x="8954595" y="4698766"/>
            <a:ext cx="1668581" cy="652684"/>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 xmlns:a16="http://schemas.microsoft.com/office/drawing/2014/main" id="{232B26AD-567C-4613-9900-A0EBAAF473BD}"/>
              </a:ext>
            </a:extLst>
          </p:cNvPr>
          <p:cNvCxnSpPr>
            <a:stCxn id="12" idx="3"/>
          </p:cNvCxnSpPr>
          <p:nvPr/>
        </p:nvCxnSpPr>
        <p:spPr>
          <a:xfrm>
            <a:off x="8954595" y="5351450"/>
            <a:ext cx="1789605" cy="338647"/>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 xmlns:a16="http://schemas.microsoft.com/office/drawing/2014/main" id="{8D9A4110-E33D-4A69-AF15-0D3BFE755FBD}"/>
              </a:ext>
            </a:extLst>
          </p:cNvPr>
          <p:cNvCxnSpPr>
            <a:stCxn id="12" idx="3"/>
          </p:cNvCxnSpPr>
          <p:nvPr/>
        </p:nvCxnSpPr>
        <p:spPr>
          <a:xfrm>
            <a:off x="8954595" y="5351450"/>
            <a:ext cx="888652" cy="986613"/>
          </a:xfrm>
          <a:prstGeom prst="line">
            <a:avLst/>
          </a:prstGeom>
          <a:ln w="19050">
            <a:solidFill>
              <a:schemeClr val="tx1"/>
            </a:solidFill>
            <a:prstDash val="dashDot"/>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24659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四角形: 角を丸くする 10">
            <a:extLst>
              <a:ext uri="{FF2B5EF4-FFF2-40B4-BE49-F238E27FC236}">
                <a16:creationId xmlns="" xmlns:a16="http://schemas.microsoft.com/office/drawing/2014/main" id="{13165131-775F-4D76-9D07-3505552F28FC}"/>
              </a:ext>
            </a:extLst>
          </p:cNvPr>
          <p:cNvSpPr/>
          <p:nvPr/>
        </p:nvSpPr>
        <p:spPr>
          <a:xfrm>
            <a:off x="2084325" y="1400544"/>
            <a:ext cx="3627158" cy="350737"/>
          </a:xfrm>
          <a:prstGeom prst="round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20" name="四角形: 角を丸くする 19">
            <a:extLst>
              <a:ext uri="{FF2B5EF4-FFF2-40B4-BE49-F238E27FC236}">
                <a16:creationId xmlns="" xmlns:a16="http://schemas.microsoft.com/office/drawing/2014/main" id="{70430341-2729-4AB6-84E6-2EF03126B664}"/>
              </a:ext>
            </a:extLst>
          </p:cNvPr>
          <p:cNvSpPr/>
          <p:nvPr/>
        </p:nvSpPr>
        <p:spPr>
          <a:xfrm>
            <a:off x="2023814" y="3810034"/>
            <a:ext cx="4217374" cy="738912"/>
          </a:xfrm>
          <a:prstGeom prst="roundRect">
            <a:avLst/>
          </a:prstGeom>
          <a:solidFill>
            <a:srgbClr val="248DEC">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 xmlns:a16="http://schemas.microsoft.com/office/drawing/2014/main" id="{7EF91D85-3352-42FC-98DC-D99EBF19A0B6}"/>
              </a:ext>
            </a:extLst>
          </p:cNvPr>
          <p:cNvSpPr/>
          <p:nvPr/>
        </p:nvSpPr>
        <p:spPr>
          <a:xfrm>
            <a:off x="2084325" y="2511755"/>
            <a:ext cx="6591345" cy="366478"/>
          </a:xfrm>
          <a:prstGeom prst="roundRect">
            <a:avLst/>
          </a:prstGeom>
          <a:solidFill>
            <a:srgbClr val="EE9CCB">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19" name="四角形: 角を丸くする 18">
            <a:extLst>
              <a:ext uri="{FF2B5EF4-FFF2-40B4-BE49-F238E27FC236}">
                <a16:creationId xmlns="" xmlns:a16="http://schemas.microsoft.com/office/drawing/2014/main" id="{8A0D0F4D-6737-4382-9852-28DCB0DBAB0A}"/>
              </a:ext>
            </a:extLst>
          </p:cNvPr>
          <p:cNvSpPr/>
          <p:nvPr/>
        </p:nvSpPr>
        <p:spPr>
          <a:xfrm>
            <a:off x="2084325" y="5732185"/>
            <a:ext cx="1554334" cy="707886"/>
          </a:xfrm>
          <a:prstGeom prst="roundRect">
            <a:avLst/>
          </a:prstGeom>
          <a:solidFill>
            <a:srgbClr val="EE9CCB">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dirty="0"/>
          </a:p>
        </p:txBody>
      </p:sp>
      <p:sp>
        <p:nvSpPr>
          <p:cNvPr id="4" name="日付プレースホルダー 3">
            <a:extLst>
              <a:ext uri="{FF2B5EF4-FFF2-40B4-BE49-F238E27FC236}">
                <a16:creationId xmlns="" xmlns:a16="http://schemas.microsoft.com/office/drawing/2014/main" id="{E20FDDF9-2CFE-4707-8A72-6BCEF600A60A}"/>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D94ABEE1-27EF-4BB5-8600-61DFF8075910}"/>
              </a:ext>
            </a:extLst>
          </p:cNvPr>
          <p:cNvSpPr>
            <a:spLocks noGrp="1"/>
          </p:cNvSpPr>
          <p:nvPr>
            <p:ph type="sldNum" sz="quarter" idx="12"/>
          </p:nvPr>
        </p:nvSpPr>
        <p:spPr/>
        <p:txBody>
          <a:bodyPr/>
          <a:lstStyle/>
          <a:p>
            <a:fld id="{614497F5-5DE3-4238-892C-5C8A74B78644}" type="slidenum">
              <a:rPr kumimoji="1" lang="ja-JP" altLang="en-US" smtClean="0"/>
              <a:t>30</a:t>
            </a:fld>
            <a:endParaRPr kumimoji="1" lang="ja-JP" altLang="en-US"/>
          </a:p>
        </p:txBody>
      </p:sp>
      <p:sp>
        <p:nvSpPr>
          <p:cNvPr id="6" name="タイトル 5">
            <a:extLst>
              <a:ext uri="{FF2B5EF4-FFF2-40B4-BE49-F238E27FC236}">
                <a16:creationId xmlns="" xmlns:a16="http://schemas.microsoft.com/office/drawing/2014/main" id="{CE25D89D-9F89-4064-95F4-217BE7650922}"/>
              </a:ext>
            </a:extLst>
          </p:cNvPr>
          <p:cNvSpPr>
            <a:spLocks noGrp="1"/>
          </p:cNvSpPr>
          <p:nvPr>
            <p:ph type="title"/>
          </p:nvPr>
        </p:nvSpPr>
        <p:spPr>
          <a:xfrm>
            <a:off x="0" y="378"/>
            <a:ext cx="10515600" cy="1325563"/>
          </a:xfrm>
        </p:spPr>
        <p:txBody>
          <a:bodyPr>
            <a:normAutofit/>
          </a:bodyPr>
          <a:lstStyle/>
          <a:p>
            <a:r>
              <a:rPr lang="ja-JP" altLang="en-US" sz="5400" dirty="0"/>
              <a:t>仮説２検証：調査表の流れ</a:t>
            </a:r>
          </a:p>
        </p:txBody>
      </p:sp>
      <p:sp>
        <p:nvSpPr>
          <p:cNvPr id="13" name="テキスト ボックス 12">
            <a:extLst>
              <a:ext uri="{FF2B5EF4-FFF2-40B4-BE49-F238E27FC236}">
                <a16:creationId xmlns="" xmlns:a16="http://schemas.microsoft.com/office/drawing/2014/main" id="{ABBF34E2-9CD5-4174-A9A7-6E1EFFDAE67C}"/>
              </a:ext>
            </a:extLst>
          </p:cNvPr>
          <p:cNvSpPr txBox="1"/>
          <p:nvPr/>
        </p:nvSpPr>
        <p:spPr>
          <a:xfrm>
            <a:off x="2084325" y="2511755"/>
            <a:ext cx="7550547" cy="707886"/>
          </a:xfrm>
          <a:prstGeom prst="rect">
            <a:avLst/>
          </a:prstGeom>
          <a:noFill/>
        </p:spPr>
        <p:txBody>
          <a:bodyPr wrap="square" rtlCol="0">
            <a:spAutoFit/>
          </a:bodyPr>
          <a:lstStyle/>
          <a:p>
            <a:r>
              <a:rPr kumimoji="1" lang="en-US" altLang="ja-JP" sz="2000" dirty="0"/>
              <a:t>Q3</a:t>
            </a:r>
            <a:r>
              <a:rPr lang="ja-JP" altLang="en-US" sz="2000" dirty="0"/>
              <a:t>：</a:t>
            </a:r>
            <a:r>
              <a:rPr lang="en-US" altLang="ja-JP" sz="2000" dirty="0"/>
              <a:t>AI</a:t>
            </a:r>
            <a:r>
              <a:rPr lang="ja-JP" altLang="en-US" sz="2000" dirty="0"/>
              <a:t>を搭載した企業アカウントへの興味の上り度合い</a:t>
            </a:r>
            <a:endParaRPr lang="en-US" altLang="ja-JP" sz="2000" dirty="0"/>
          </a:p>
          <a:p>
            <a:r>
              <a:rPr kumimoji="1" lang="en-US" altLang="ja-JP" sz="2000" dirty="0"/>
              <a:t>Q4</a:t>
            </a:r>
            <a:r>
              <a:rPr kumimoji="1" lang="ja-JP" altLang="en-US" sz="2000" dirty="0"/>
              <a:t>：</a:t>
            </a:r>
            <a:r>
              <a:rPr kumimoji="1" lang="en-US" altLang="ja-JP" sz="2000" dirty="0"/>
              <a:t>AI</a:t>
            </a:r>
            <a:r>
              <a:rPr kumimoji="1" lang="ja-JP" altLang="en-US" sz="2000" dirty="0"/>
              <a:t>を搭載していない企業アカウントへの興味の上り度合い</a:t>
            </a:r>
            <a:endParaRPr kumimoji="1" lang="en-US" altLang="ja-JP" sz="2000" dirty="0"/>
          </a:p>
        </p:txBody>
      </p:sp>
      <p:sp>
        <p:nvSpPr>
          <p:cNvPr id="14" name="テキスト ボックス 13">
            <a:extLst>
              <a:ext uri="{FF2B5EF4-FFF2-40B4-BE49-F238E27FC236}">
                <a16:creationId xmlns="" xmlns:a16="http://schemas.microsoft.com/office/drawing/2014/main" id="{682D00CD-E72F-4AFF-A752-5416D7AF8EFF}"/>
              </a:ext>
            </a:extLst>
          </p:cNvPr>
          <p:cNvSpPr txBox="1"/>
          <p:nvPr/>
        </p:nvSpPr>
        <p:spPr>
          <a:xfrm>
            <a:off x="2084325" y="1088818"/>
            <a:ext cx="3627158" cy="707886"/>
          </a:xfrm>
          <a:prstGeom prst="rect">
            <a:avLst/>
          </a:prstGeom>
          <a:noFill/>
        </p:spPr>
        <p:txBody>
          <a:bodyPr wrap="square" rtlCol="0">
            <a:spAutoFit/>
          </a:bodyPr>
          <a:lstStyle/>
          <a:p>
            <a:r>
              <a:rPr kumimoji="1" lang="en-US" altLang="ja-JP" sz="2000" dirty="0"/>
              <a:t>Q1</a:t>
            </a:r>
            <a:r>
              <a:rPr kumimoji="1" lang="ja-JP" altLang="en-US" sz="2000" dirty="0"/>
              <a:t>：対象企業への認知度</a:t>
            </a:r>
            <a:endParaRPr kumimoji="1" lang="en-US" altLang="ja-JP" sz="2000" dirty="0"/>
          </a:p>
          <a:p>
            <a:r>
              <a:rPr lang="en-US" altLang="ja-JP" sz="2000" dirty="0"/>
              <a:t>Q2</a:t>
            </a:r>
            <a:r>
              <a:rPr lang="ja-JP" altLang="en-US" sz="2000" dirty="0"/>
              <a:t>：対象企業への興味の有無</a:t>
            </a:r>
            <a:endParaRPr kumimoji="1" lang="ja-JP" altLang="en-US" sz="2000" dirty="0"/>
          </a:p>
        </p:txBody>
      </p:sp>
      <p:cxnSp>
        <p:nvCxnSpPr>
          <p:cNvPr id="15" name="直線コネクタ 14">
            <a:extLst>
              <a:ext uri="{FF2B5EF4-FFF2-40B4-BE49-F238E27FC236}">
                <a16:creationId xmlns="" xmlns:a16="http://schemas.microsoft.com/office/drawing/2014/main" id="{9C2D08F5-8967-4FB9-9D96-6491879D1504}"/>
              </a:ext>
            </a:extLst>
          </p:cNvPr>
          <p:cNvCxnSpPr>
            <a:cxnSpLocks/>
          </p:cNvCxnSpPr>
          <p:nvPr/>
        </p:nvCxnSpPr>
        <p:spPr>
          <a:xfrm>
            <a:off x="422069" y="2056595"/>
            <a:ext cx="11173691" cy="0"/>
          </a:xfrm>
          <a:prstGeom prst="line">
            <a:avLst/>
          </a:prstGeom>
          <a:ln w="1270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6" name="テキスト ボックス 15">
            <a:extLst>
              <a:ext uri="{FF2B5EF4-FFF2-40B4-BE49-F238E27FC236}">
                <a16:creationId xmlns="" xmlns:a16="http://schemas.microsoft.com/office/drawing/2014/main" id="{F68D4C11-AEE1-42C9-9084-6AF3D3EB1981}"/>
              </a:ext>
            </a:extLst>
          </p:cNvPr>
          <p:cNvSpPr txBox="1"/>
          <p:nvPr/>
        </p:nvSpPr>
        <p:spPr>
          <a:xfrm>
            <a:off x="2084326" y="3816537"/>
            <a:ext cx="4203932" cy="707886"/>
          </a:xfrm>
          <a:prstGeom prst="rect">
            <a:avLst/>
          </a:prstGeom>
          <a:noFill/>
        </p:spPr>
        <p:txBody>
          <a:bodyPr wrap="square" rtlCol="0">
            <a:spAutoFit/>
          </a:bodyPr>
          <a:lstStyle/>
          <a:p>
            <a:r>
              <a:rPr kumimoji="1" lang="en-US" altLang="ja-JP" sz="2000" dirty="0"/>
              <a:t>Q</a:t>
            </a:r>
            <a:r>
              <a:rPr lang="en-US" altLang="ja-JP" sz="2000" dirty="0"/>
              <a:t>5</a:t>
            </a:r>
            <a:r>
              <a:rPr lang="ja-JP" altLang="en-US" sz="2000" dirty="0"/>
              <a:t>：青カードの信憑性の順位付け</a:t>
            </a:r>
            <a:endParaRPr lang="en-US" altLang="ja-JP" sz="2000" dirty="0"/>
          </a:p>
          <a:p>
            <a:r>
              <a:rPr kumimoji="1" lang="en-US" altLang="ja-JP" sz="2000" dirty="0"/>
              <a:t>Q6</a:t>
            </a:r>
            <a:r>
              <a:rPr kumimoji="1" lang="ja-JP" altLang="en-US" sz="2000" dirty="0"/>
              <a:t>：青カードの魅力性の順位付け</a:t>
            </a:r>
            <a:endParaRPr kumimoji="1" lang="en-US" altLang="ja-JP" sz="2000" dirty="0"/>
          </a:p>
        </p:txBody>
      </p:sp>
      <p:sp>
        <p:nvSpPr>
          <p:cNvPr id="17" name="テキスト ボックス 16">
            <a:extLst>
              <a:ext uri="{FF2B5EF4-FFF2-40B4-BE49-F238E27FC236}">
                <a16:creationId xmlns="" xmlns:a16="http://schemas.microsoft.com/office/drawing/2014/main" id="{410BB0E2-3F7C-42B1-9F89-424845949482}"/>
              </a:ext>
            </a:extLst>
          </p:cNvPr>
          <p:cNvSpPr txBox="1"/>
          <p:nvPr/>
        </p:nvSpPr>
        <p:spPr>
          <a:xfrm>
            <a:off x="2084325" y="4812907"/>
            <a:ext cx="6730253" cy="707886"/>
          </a:xfrm>
          <a:prstGeom prst="rect">
            <a:avLst/>
          </a:prstGeom>
          <a:noFill/>
        </p:spPr>
        <p:txBody>
          <a:bodyPr wrap="square" rtlCol="0">
            <a:spAutoFit/>
          </a:bodyPr>
          <a:lstStyle/>
          <a:p>
            <a:r>
              <a:rPr kumimoji="1" lang="en-US" altLang="ja-JP" sz="2000" dirty="0"/>
              <a:t>Q</a:t>
            </a:r>
            <a:r>
              <a:rPr lang="en-US" altLang="ja-JP" sz="2000" dirty="0"/>
              <a:t>7</a:t>
            </a:r>
            <a:r>
              <a:rPr lang="ja-JP" altLang="en-US" sz="2000" dirty="0"/>
              <a:t>：黄カードの信憑性の順位付け</a:t>
            </a:r>
            <a:endParaRPr lang="en-US" altLang="ja-JP" sz="2000" dirty="0"/>
          </a:p>
          <a:p>
            <a:r>
              <a:rPr kumimoji="1" lang="en-US" altLang="ja-JP" sz="2000" dirty="0"/>
              <a:t>Q8</a:t>
            </a:r>
            <a:r>
              <a:rPr kumimoji="1" lang="ja-JP" altLang="en-US" sz="2000" dirty="0"/>
              <a:t>：黄カードの魅力性の順位付け</a:t>
            </a:r>
            <a:endParaRPr kumimoji="1" lang="en-US" altLang="ja-JP" sz="2000" dirty="0"/>
          </a:p>
        </p:txBody>
      </p:sp>
      <p:sp>
        <p:nvSpPr>
          <p:cNvPr id="18" name="テキスト ボックス 17">
            <a:extLst>
              <a:ext uri="{FF2B5EF4-FFF2-40B4-BE49-F238E27FC236}">
                <a16:creationId xmlns="" xmlns:a16="http://schemas.microsoft.com/office/drawing/2014/main" id="{B5C5FEB2-572F-4715-9A1F-51D46BEF6413}"/>
              </a:ext>
            </a:extLst>
          </p:cNvPr>
          <p:cNvSpPr txBox="1"/>
          <p:nvPr/>
        </p:nvSpPr>
        <p:spPr>
          <a:xfrm>
            <a:off x="2055758" y="5740947"/>
            <a:ext cx="1545571" cy="707886"/>
          </a:xfrm>
          <a:prstGeom prst="rect">
            <a:avLst/>
          </a:prstGeom>
          <a:noFill/>
        </p:spPr>
        <p:txBody>
          <a:bodyPr wrap="square" rtlCol="0">
            <a:spAutoFit/>
          </a:bodyPr>
          <a:lstStyle/>
          <a:p>
            <a:r>
              <a:rPr kumimoji="1" lang="en-US" altLang="ja-JP" sz="2000" dirty="0"/>
              <a:t>Q10</a:t>
            </a:r>
            <a:r>
              <a:rPr kumimoji="1" lang="ja-JP" altLang="en-US" sz="2000" dirty="0"/>
              <a:t>：趣味</a:t>
            </a:r>
            <a:endParaRPr kumimoji="1" lang="en-US" altLang="ja-JP" sz="2000" dirty="0"/>
          </a:p>
          <a:p>
            <a:r>
              <a:rPr lang="ja-JP" altLang="en-US" sz="2000" dirty="0"/>
              <a:t>  ★ ：年齢</a:t>
            </a:r>
            <a:endParaRPr kumimoji="1" lang="en-US" altLang="ja-JP" sz="2000" dirty="0"/>
          </a:p>
        </p:txBody>
      </p:sp>
      <p:sp>
        <p:nvSpPr>
          <p:cNvPr id="21" name="角丸四角形吹き出し 2">
            <a:extLst>
              <a:ext uri="{FF2B5EF4-FFF2-40B4-BE49-F238E27FC236}">
                <a16:creationId xmlns="" xmlns:a16="http://schemas.microsoft.com/office/drawing/2014/main" id="{ACA74920-B5F6-4382-BBA6-B89E1AD75CF3}"/>
              </a:ext>
            </a:extLst>
          </p:cNvPr>
          <p:cNvSpPr/>
          <p:nvPr/>
        </p:nvSpPr>
        <p:spPr>
          <a:xfrm flipH="1">
            <a:off x="6555440" y="541554"/>
            <a:ext cx="5170395" cy="1325564"/>
          </a:xfrm>
          <a:prstGeom prst="wedgeRoundRectCallout">
            <a:avLst>
              <a:gd name="adj1" fmla="val 56892"/>
              <a:gd name="adj2" fmla="val 21423"/>
              <a:gd name="adj3" fmla="val 16667"/>
            </a:avLst>
          </a:prstGeom>
          <a:ln w="28575">
            <a:prstDash val="solid"/>
          </a:ln>
        </p:spPr>
        <p:style>
          <a:lnRef idx="2">
            <a:schemeClr val="dk1"/>
          </a:lnRef>
          <a:fillRef idx="1">
            <a:schemeClr val="lt1"/>
          </a:fillRef>
          <a:effectRef idx="0">
            <a:schemeClr val="dk1"/>
          </a:effectRef>
          <a:fontRef idx="minor">
            <a:schemeClr val="dk1"/>
          </a:fontRef>
        </p:style>
        <p:txBody>
          <a:bodyPr rtlCol="0" anchor="ctr"/>
          <a:lstStyle/>
          <a:p>
            <a:pPr algn="ctr"/>
            <a:r>
              <a:rPr kumimoji="1" lang="ja-JP" altLang="en-US" sz="2400" dirty="0"/>
              <a:t>対象企業に対して「興味がない」</a:t>
            </a:r>
            <a:endParaRPr kumimoji="1" lang="en-US" altLang="ja-JP" sz="2400" dirty="0"/>
          </a:p>
          <a:p>
            <a:pPr algn="ctr"/>
            <a:r>
              <a:rPr lang="ja-JP" altLang="en-US" sz="2400" dirty="0"/>
              <a:t>と選択した回答者の内</a:t>
            </a:r>
            <a:endParaRPr kumimoji="1" lang="ja-JP" altLang="en-US" sz="2400" dirty="0"/>
          </a:p>
        </p:txBody>
      </p:sp>
      <p:sp>
        <p:nvSpPr>
          <p:cNvPr id="22" name="角丸四角形吹き出し 2">
            <a:extLst>
              <a:ext uri="{FF2B5EF4-FFF2-40B4-BE49-F238E27FC236}">
                <a16:creationId xmlns="" xmlns:a16="http://schemas.microsoft.com/office/drawing/2014/main" id="{4FB8635E-5C01-4CA9-93DF-C99475B0CB8C}"/>
              </a:ext>
            </a:extLst>
          </p:cNvPr>
          <p:cNvSpPr/>
          <p:nvPr/>
        </p:nvSpPr>
        <p:spPr>
          <a:xfrm flipH="1">
            <a:off x="6555440" y="3982063"/>
            <a:ext cx="5562596" cy="2671113"/>
          </a:xfrm>
          <a:prstGeom prst="wedgeRoundRectCallout">
            <a:avLst>
              <a:gd name="adj1" fmla="val 33247"/>
              <a:gd name="adj2" fmla="val -58505"/>
              <a:gd name="adj3" fmla="val 16667"/>
            </a:avLst>
          </a:prstGeom>
          <a:ln w="28575">
            <a:solidFill>
              <a:schemeClr val="tx1">
                <a:lumMod val="65000"/>
                <a:lumOff val="35000"/>
              </a:schemeClr>
            </a:solidFill>
            <a:prstDash val="solid"/>
          </a:ln>
        </p:spPr>
        <p:style>
          <a:lnRef idx="2">
            <a:schemeClr val="dk1"/>
          </a:lnRef>
          <a:fillRef idx="1">
            <a:schemeClr val="lt1"/>
          </a:fillRef>
          <a:effectRef idx="0">
            <a:schemeClr val="dk1"/>
          </a:effectRef>
          <a:fontRef idx="minor">
            <a:schemeClr val="dk1"/>
          </a:fontRef>
        </p:style>
        <p:txBody>
          <a:bodyPr rtlCol="0" anchor="ctr"/>
          <a:lstStyle/>
          <a:p>
            <a:pPr algn="ctr"/>
            <a:r>
              <a:rPr lang="en-US" altLang="ja-JP" sz="2600" dirty="0"/>
              <a:t>Q3.9.10.</a:t>
            </a:r>
            <a:r>
              <a:rPr lang="ja-JP" altLang="en-US" sz="2600" dirty="0"/>
              <a:t>性別それぞれを</a:t>
            </a:r>
            <a:endParaRPr lang="en-US" altLang="ja-JP" sz="2600" dirty="0"/>
          </a:p>
          <a:p>
            <a:pPr algn="ctr"/>
            <a:r>
              <a:rPr lang="ja-JP" altLang="en-US" sz="2600" dirty="0"/>
              <a:t>選択した回答者が、</a:t>
            </a:r>
            <a:endParaRPr lang="en-US" altLang="ja-JP" sz="2600" dirty="0"/>
          </a:p>
          <a:p>
            <a:pPr algn="ctr"/>
            <a:r>
              <a:rPr lang="ja-JP" altLang="en-US" sz="2600" dirty="0"/>
              <a:t>どの要素を盛り込んだ</a:t>
            </a:r>
            <a:r>
              <a:rPr lang="en-US" altLang="ja-JP" sz="2600" dirty="0"/>
              <a:t>AI</a:t>
            </a:r>
            <a:r>
              <a:rPr lang="ja-JP" altLang="en-US" sz="2600" dirty="0"/>
              <a:t>ならば</a:t>
            </a:r>
            <a:endParaRPr lang="en-US" altLang="ja-JP" sz="2600" dirty="0"/>
          </a:p>
          <a:p>
            <a:pPr algn="ctr"/>
            <a:r>
              <a:rPr lang="ja-JP" altLang="en-US" sz="2600" dirty="0"/>
              <a:t>より信憑性と魅力性を得られるかを調査する</a:t>
            </a:r>
            <a:endParaRPr lang="en-US" altLang="ja-JP" sz="2600" dirty="0"/>
          </a:p>
        </p:txBody>
      </p:sp>
      <p:cxnSp>
        <p:nvCxnSpPr>
          <p:cNvPr id="23" name="コネクタ: カギ線 22">
            <a:extLst>
              <a:ext uri="{FF2B5EF4-FFF2-40B4-BE49-F238E27FC236}">
                <a16:creationId xmlns="" xmlns:a16="http://schemas.microsoft.com/office/drawing/2014/main" id="{CB2BF3D8-A99B-438F-A5E0-AEBE56F2DDB4}"/>
              </a:ext>
            </a:extLst>
          </p:cNvPr>
          <p:cNvCxnSpPr>
            <a:cxnSpLocks/>
          </p:cNvCxnSpPr>
          <p:nvPr/>
        </p:nvCxnSpPr>
        <p:spPr>
          <a:xfrm rot="5400000">
            <a:off x="798372" y="3852557"/>
            <a:ext cx="2488958" cy="69454"/>
          </a:xfrm>
          <a:prstGeom prst="bentConnector4">
            <a:avLst>
              <a:gd name="adj1" fmla="val -643"/>
              <a:gd name="adj2" fmla="val 1484319"/>
            </a:avLst>
          </a:prstGeom>
          <a:ln w="38100">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コネクタ: カギ線 23">
            <a:extLst>
              <a:ext uri="{FF2B5EF4-FFF2-40B4-BE49-F238E27FC236}">
                <a16:creationId xmlns="" xmlns:a16="http://schemas.microsoft.com/office/drawing/2014/main" id="{DAD7FFD3-11F5-48B7-A28C-CE6D3D8D7EE1}"/>
              </a:ext>
            </a:extLst>
          </p:cNvPr>
          <p:cNvCxnSpPr>
            <a:cxnSpLocks/>
          </p:cNvCxnSpPr>
          <p:nvPr/>
        </p:nvCxnSpPr>
        <p:spPr>
          <a:xfrm rot="5400000">
            <a:off x="1366542" y="3424492"/>
            <a:ext cx="1378433" cy="63887"/>
          </a:xfrm>
          <a:prstGeom prst="bentConnector4">
            <a:avLst>
              <a:gd name="adj1" fmla="val -471"/>
              <a:gd name="adj2" fmla="val 1289225"/>
            </a:avLst>
          </a:prstGeom>
          <a:ln w="38100">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爆発: 14 pt 24">
            <a:extLst>
              <a:ext uri="{FF2B5EF4-FFF2-40B4-BE49-F238E27FC236}">
                <a16:creationId xmlns="" xmlns:a16="http://schemas.microsoft.com/office/drawing/2014/main" id="{E0BC02F0-EF61-499B-9663-2586A146172B}"/>
              </a:ext>
            </a:extLst>
          </p:cNvPr>
          <p:cNvSpPr/>
          <p:nvPr/>
        </p:nvSpPr>
        <p:spPr>
          <a:xfrm rot="17559383">
            <a:off x="-268751" y="3671529"/>
            <a:ext cx="1696272" cy="1329023"/>
          </a:xfrm>
          <a:prstGeom prst="irregularSeal2">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6" name="テキスト ボックス 25">
            <a:extLst>
              <a:ext uri="{FF2B5EF4-FFF2-40B4-BE49-F238E27FC236}">
                <a16:creationId xmlns="" xmlns:a16="http://schemas.microsoft.com/office/drawing/2014/main" id="{82B11E23-6BE9-4392-95FA-ACAEA17556F4}"/>
              </a:ext>
            </a:extLst>
          </p:cNvPr>
          <p:cNvSpPr txBox="1"/>
          <p:nvPr/>
        </p:nvSpPr>
        <p:spPr>
          <a:xfrm>
            <a:off x="236501" y="3897324"/>
            <a:ext cx="615553" cy="1303243"/>
          </a:xfrm>
          <a:prstGeom prst="rect">
            <a:avLst/>
          </a:prstGeom>
          <a:noFill/>
        </p:spPr>
        <p:txBody>
          <a:bodyPr vert="eaVert" wrap="square" rtlCol="0">
            <a:spAutoFit/>
          </a:bodyPr>
          <a:lstStyle/>
          <a:p>
            <a:r>
              <a:rPr lang="ja-JP" altLang="en-US" sz="2800" b="1" dirty="0">
                <a:solidFill>
                  <a:srgbClr val="C00000"/>
                </a:solidFill>
              </a:rPr>
              <a:t>検証！</a:t>
            </a:r>
          </a:p>
        </p:txBody>
      </p:sp>
      <p:cxnSp>
        <p:nvCxnSpPr>
          <p:cNvPr id="27" name="コネクタ: カギ線 26">
            <a:extLst>
              <a:ext uri="{FF2B5EF4-FFF2-40B4-BE49-F238E27FC236}">
                <a16:creationId xmlns="" xmlns:a16="http://schemas.microsoft.com/office/drawing/2014/main" id="{D9C04DC8-DA59-4B57-A157-FC7EDBFA4CFE}"/>
              </a:ext>
            </a:extLst>
          </p:cNvPr>
          <p:cNvCxnSpPr>
            <a:cxnSpLocks/>
          </p:cNvCxnSpPr>
          <p:nvPr/>
        </p:nvCxnSpPr>
        <p:spPr>
          <a:xfrm rot="10800000" flipV="1">
            <a:off x="2055759" y="5265326"/>
            <a:ext cx="28567" cy="843632"/>
          </a:xfrm>
          <a:prstGeom prst="bentConnector3">
            <a:avLst>
              <a:gd name="adj1" fmla="val 3608674"/>
            </a:avLst>
          </a:prstGeom>
          <a:ln w="38100">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8" name="コネクタ: カギ線 27">
            <a:extLst>
              <a:ext uri="{FF2B5EF4-FFF2-40B4-BE49-F238E27FC236}">
                <a16:creationId xmlns="" xmlns:a16="http://schemas.microsoft.com/office/drawing/2014/main" id="{F2B34EDC-3848-47AB-BE56-01B27DF701F2}"/>
              </a:ext>
            </a:extLst>
          </p:cNvPr>
          <p:cNvCxnSpPr>
            <a:cxnSpLocks/>
          </p:cNvCxnSpPr>
          <p:nvPr/>
        </p:nvCxnSpPr>
        <p:spPr>
          <a:xfrm rot="10800000">
            <a:off x="2023814" y="4338818"/>
            <a:ext cx="31944" cy="1915400"/>
          </a:xfrm>
          <a:prstGeom prst="bentConnector3">
            <a:avLst>
              <a:gd name="adj1" fmla="val 2442055"/>
            </a:avLst>
          </a:prstGeom>
          <a:ln w="38100">
            <a:solidFill>
              <a:schemeClr val="tx1">
                <a:lumMod val="65000"/>
                <a:lumOff val="35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668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25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25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250"/>
                                        <p:tgtEl>
                                          <p:spTgt spid="1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25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250"/>
                                        <p:tgtEl>
                                          <p:spTgt spid="22"/>
                                        </p:tgtEl>
                                      </p:cBhvr>
                                    </p:animEffect>
                                  </p:childTnLst>
                                </p:cTn>
                              </p:par>
                              <p:par>
                                <p:cTn id="20" presetID="10"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250"/>
                                        <p:tgtEl>
                                          <p:spTgt spid="23"/>
                                        </p:tgtEl>
                                      </p:cBhvr>
                                    </p:animEffect>
                                  </p:childTnLst>
                                </p:cTn>
                              </p:par>
                              <p:par>
                                <p:cTn id="23" presetID="10" presetClass="entr" presetSubtype="0" fill="hold"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250"/>
                                        <p:tgtEl>
                                          <p:spTgt spid="2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1250"/>
                                        <p:tgtEl>
                                          <p:spTgt spid="2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1250"/>
                                        <p:tgtEl>
                                          <p:spTgt spid="26"/>
                                        </p:tgtEl>
                                      </p:cBhvr>
                                    </p:animEffect>
                                  </p:childTnLst>
                                </p:cTn>
                              </p:par>
                              <p:par>
                                <p:cTn id="32" presetID="10" presetClass="entr" presetSubtype="0"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fade">
                                      <p:cBhvr>
                                        <p:cTn id="34" dur="1250"/>
                                        <p:tgtEl>
                                          <p:spTgt spid="27"/>
                                        </p:tgtEl>
                                      </p:cBhvr>
                                    </p:animEffect>
                                  </p:childTnLst>
                                </p:cTn>
                              </p:par>
                              <p:par>
                                <p:cTn id="35" presetID="10" presetClass="entr" presetSubtype="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250"/>
                                        <p:tgtEl>
                                          <p:spTgt spid="2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animBg="1"/>
      <p:bldP spid="12" grpId="0" animBg="1"/>
      <p:bldP spid="19" grpId="0" animBg="1"/>
      <p:bldP spid="21" grpId="0" animBg="1"/>
      <p:bldP spid="22" grpId="0" animBg="1"/>
      <p:bldP spid="25" grpId="0" animBg="1"/>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FBC32A30-3D51-4341-9995-607A1E8967F7}"/>
              </a:ext>
            </a:extLst>
          </p:cNvPr>
          <p:cNvSpPr>
            <a:spLocks noGrp="1"/>
          </p:cNvSpPr>
          <p:nvPr>
            <p:ph type="title"/>
          </p:nvPr>
        </p:nvSpPr>
        <p:spPr>
          <a:xfrm>
            <a:off x="62345" y="18255"/>
            <a:ext cx="10515600" cy="1325563"/>
          </a:xfrm>
        </p:spPr>
        <p:txBody>
          <a:bodyPr>
            <a:normAutofit/>
          </a:bodyPr>
          <a:lstStyle/>
          <a:p>
            <a:r>
              <a:rPr kumimoji="1" lang="en-US" altLang="ja-JP" sz="5400" dirty="0"/>
              <a:t>Q</a:t>
            </a:r>
            <a:r>
              <a:rPr kumimoji="1" lang="ja-JP" altLang="en-US" sz="5400" dirty="0"/>
              <a:t>５～</a:t>
            </a:r>
            <a:r>
              <a:rPr kumimoji="1" lang="en-US" altLang="ja-JP" sz="5400" dirty="0"/>
              <a:t>Q8</a:t>
            </a:r>
            <a:r>
              <a:rPr kumimoji="1" lang="ja-JP" altLang="en-US" sz="5400" dirty="0"/>
              <a:t>カード直交表</a:t>
            </a:r>
          </a:p>
        </p:txBody>
      </p:sp>
      <p:sp>
        <p:nvSpPr>
          <p:cNvPr id="4" name="日付プレースホルダー 3">
            <a:extLst>
              <a:ext uri="{FF2B5EF4-FFF2-40B4-BE49-F238E27FC236}">
                <a16:creationId xmlns="" xmlns:a16="http://schemas.microsoft.com/office/drawing/2014/main" id="{452E2934-E836-4D8F-B0FD-899A085B4AA6}"/>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06BAA414-7AC1-4D3A-A6AE-B4777D4F2BF0}"/>
              </a:ext>
            </a:extLst>
          </p:cNvPr>
          <p:cNvSpPr>
            <a:spLocks noGrp="1"/>
          </p:cNvSpPr>
          <p:nvPr>
            <p:ph type="sldNum" sz="quarter" idx="12"/>
          </p:nvPr>
        </p:nvSpPr>
        <p:spPr/>
        <p:txBody>
          <a:bodyPr/>
          <a:lstStyle/>
          <a:p>
            <a:fld id="{614497F5-5DE3-4238-892C-5C8A74B78644}" type="slidenum">
              <a:rPr kumimoji="1" lang="ja-JP" altLang="en-US" smtClean="0"/>
              <a:t>31</a:t>
            </a:fld>
            <a:endParaRPr kumimoji="1" lang="ja-JP" altLang="en-US"/>
          </a:p>
        </p:txBody>
      </p:sp>
      <p:pic>
        <p:nvPicPr>
          <p:cNvPr id="7" name="図 6">
            <a:extLst>
              <a:ext uri="{FF2B5EF4-FFF2-40B4-BE49-F238E27FC236}">
                <a16:creationId xmlns="" xmlns:a16="http://schemas.microsoft.com/office/drawing/2014/main" id="{529CFDA4-614C-4DA4-B302-00D9E7258E30}"/>
              </a:ext>
            </a:extLst>
          </p:cNvPr>
          <p:cNvPicPr>
            <a:picLocks noChangeAspect="1"/>
          </p:cNvPicPr>
          <p:nvPr/>
        </p:nvPicPr>
        <p:blipFill>
          <a:blip r:embed="rId2"/>
          <a:stretch>
            <a:fillRect/>
          </a:stretch>
        </p:blipFill>
        <p:spPr>
          <a:xfrm>
            <a:off x="519545" y="5299292"/>
            <a:ext cx="11152909" cy="1247446"/>
          </a:xfrm>
          <a:prstGeom prst="rect">
            <a:avLst/>
          </a:prstGeom>
        </p:spPr>
      </p:pic>
      <p:pic>
        <p:nvPicPr>
          <p:cNvPr id="9" name="図 8">
            <a:extLst>
              <a:ext uri="{FF2B5EF4-FFF2-40B4-BE49-F238E27FC236}">
                <a16:creationId xmlns="" xmlns:a16="http://schemas.microsoft.com/office/drawing/2014/main" id="{5EB1DACD-F4CE-4D39-A6C5-53CFBD1A3E46}"/>
              </a:ext>
            </a:extLst>
          </p:cNvPr>
          <p:cNvPicPr>
            <a:picLocks noChangeAspect="1"/>
          </p:cNvPicPr>
          <p:nvPr/>
        </p:nvPicPr>
        <p:blipFill>
          <a:blip r:embed="rId3"/>
          <a:stretch>
            <a:fillRect/>
          </a:stretch>
        </p:blipFill>
        <p:spPr>
          <a:xfrm>
            <a:off x="519545" y="3279527"/>
            <a:ext cx="11121654" cy="1325562"/>
          </a:xfrm>
          <a:prstGeom prst="rect">
            <a:avLst/>
          </a:prstGeom>
        </p:spPr>
      </p:pic>
      <p:sp>
        <p:nvSpPr>
          <p:cNvPr id="10" name="テキスト ボックス 9">
            <a:extLst>
              <a:ext uri="{FF2B5EF4-FFF2-40B4-BE49-F238E27FC236}">
                <a16:creationId xmlns="" xmlns:a16="http://schemas.microsoft.com/office/drawing/2014/main" id="{6EE8AE0A-F5BC-43ED-8A47-F3E2ED22126C}"/>
              </a:ext>
            </a:extLst>
          </p:cNvPr>
          <p:cNvSpPr txBox="1"/>
          <p:nvPr/>
        </p:nvSpPr>
        <p:spPr>
          <a:xfrm>
            <a:off x="405245" y="1315806"/>
            <a:ext cx="11617036" cy="1384995"/>
          </a:xfrm>
          <a:prstGeom prst="rect">
            <a:avLst/>
          </a:prstGeom>
          <a:noFill/>
        </p:spPr>
        <p:txBody>
          <a:bodyPr wrap="square" rtlCol="0">
            <a:spAutoFit/>
          </a:bodyPr>
          <a:lstStyle/>
          <a:p>
            <a:r>
              <a:rPr kumimoji="1" lang="ja-JP" altLang="en-US" sz="2400" dirty="0"/>
              <a:t>スライド</a:t>
            </a:r>
            <a:r>
              <a:rPr kumimoji="1" lang="en-US" altLang="ja-JP" sz="2400" dirty="0"/>
              <a:t>23</a:t>
            </a:r>
            <a:r>
              <a:rPr lang="ja-JP" altLang="en-US" sz="2400" dirty="0"/>
              <a:t>を基に以下の直交表を作成し、</a:t>
            </a:r>
            <a:r>
              <a:rPr kumimoji="1" lang="ja-JP" altLang="en-US" sz="2400" dirty="0"/>
              <a:t>調査表ではそれぞれを送り手の要因に</a:t>
            </a:r>
            <a:endParaRPr kumimoji="1" lang="en-US" altLang="ja-JP" sz="2400" dirty="0"/>
          </a:p>
          <a:p>
            <a:r>
              <a:rPr kumimoji="1" lang="ja-JP" altLang="en-US" sz="2400" dirty="0"/>
              <a:t>なり得る要素である</a:t>
            </a:r>
            <a:r>
              <a:rPr kumimoji="1" lang="en-US" altLang="ja-JP" sz="2400" dirty="0"/>
              <a:t>『</a:t>
            </a:r>
            <a:r>
              <a:rPr kumimoji="1" lang="ja-JP" altLang="en-US" sz="2400" dirty="0"/>
              <a:t>信用できるか</a:t>
            </a:r>
            <a:r>
              <a:rPr kumimoji="1" lang="en-US" altLang="ja-JP" sz="2400" dirty="0"/>
              <a:t>』『</a:t>
            </a:r>
            <a:r>
              <a:rPr kumimoji="1" lang="ja-JP" altLang="en-US" sz="2400" dirty="0"/>
              <a:t>魅力があるか</a:t>
            </a:r>
            <a:r>
              <a:rPr kumimoji="1" lang="en-US" altLang="ja-JP" sz="2400" dirty="0"/>
              <a:t>』</a:t>
            </a:r>
            <a:r>
              <a:rPr kumimoji="1" lang="ja-JP" altLang="en-US" sz="2400" dirty="0"/>
              <a:t>の順番に回答してもらう</a:t>
            </a:r>
            <a:endParaRPr kumimoji="1" lang="en-US" altLang="ja-JP" sz="2400" dirty="0"/>
          </a:p>
          <a:p>
            <a:endParaRPr kumimoji="1" lang="en-US" altLang="ja-JP" dirty="0"/>
          </a:p>
          <a:p>
            <a:endParaRPr kumimoji="1" lang="ja-JP" altLang="en-US" dirty="0"/>
          </a:p>
        </p:txBody>
      </p:sp>
      <p:sp>
        <p:nvSpPr>
          <p:cNvPr id="11" name="テキスト ボックス 10">
            <a:extLst>
              <a:ext uri="{FF2B5EF4-FFF2-40B4-BE49-F238E27FC236}">
                <a16:creationId xmlns="" xmlns:a16="http://schemas.microsoft.com/office/drawing/2014/main" id="{A9D7651A-F121-415E-AED0-9684A07647E7}"/>
              </a:ext>
            </a:extLst>
          </p:cNvPr>
          <p:cNvSpPr txBox="1"/>
          <p:nvPr/>
        </p:nvSpPr>
        <p:spPr>
          <a:xfrm>
            <a:off x="455161" y="2801336"/>
            <a:ext cx="2644385" cy="400110"/>
          </a:xfrm>
          <a:prstGeom prst="rect">
            <a:avLst/>
          </a:prstGeom>
          <a:noFill/>
        </p:spPr>
        <p:txBody>
          <a:bodyPr wrap="square" rtlCol="0">
            <a:spAutoFit/>
          </a:bodyPr>
          <a:lstStyle/>
          <a:p>
            <a:r>
              <a:rPr kumimoji="1" lang="ja-JP" altLang="en-US" sz="2000" dirty="0"/>
              <a:t>直交表１：青カード</a:t>
            </a:r>
          </a:p>
        </p:txBody>
      </p:sp>
      <p:sp>
        <p:nvSpPr>
          <p:cNvPr id="12" name="テキスト ボックス 11">
            <a:extLst>
              <a:ext uri="{FF2B5EF4-FFF2-40B4-BE49-F238E27FC236}">
                <a16:creationId xmlns="" xmlns:a16="http://schemas.microsoft.com/office/drawing/2014/main" id="{9E621933-D003-4545-883E-DD9BBE398E6D}"/>
              </a:ext>
            </a:extLst>
          </p:cNvPr>
          <p:cNvSpPr txBox="1"/>
          <p:nvPr/>
        </p:nvSpPr>
        <p:spPr>
          <a:xfrm>
            <a:off x="444564" y="4830227"/>
            <a:ext cx="2644385" cy="400110"/>
          </a:xfrm>
          <a:prstGeom prst="rect">
            <a:avLst/>
          </a:prstGeom>
          <a:noFill/>
        </p:spPr>
        <p:txBody>
          <a:bodyPr wrap="square" rtlCol="0">
            <a:spAutoFit/>
          </a:bodyPr>
          <a:lstStyle/>
          <a:p>
            <a:r>
              <a:rPr kumimoji="1" lang="ja-JP" altLang="en-US" sz="2000" dirty="0"/>
              <a:t>直交表１：黄カード</a:t>
            </a:r>
          </a:p>
        </p:txBody>
      </p:sp>
      <p:sp>
        <p:nvSpPr>
          <p:cNvPr id="13" name="四角形: 角を丸くする 12">
            <a:extLst>
              <a:ext uri="{FF2B5EF4-FFF2-40B4-BE49-F238E27FC236}">
                <a16:creationId xmlns="" xmlns:a16="http://schemas.microsoft.com/office/drawing/2014/main" id="{1B010BE6-CB3E-46E4-86C7-D5D131C1D259}"/>
              </a:ext>
            </a:extLst>
          </p:cNvPr>
          <p:cNvSpPr/>
          <p:nvPr/>
        </p:nvSpPr>
        <p:spPr>
          <a:xfrm>
            <a:off x="8437418" y="3279527"/>
            <a:ext cx="976746" cy="1325562"/>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 xmlns:a16="http://schemas.microsoft.com/office/drawing/2014/main" id="{7ABFA712-10EF-4721-A1FC-49280C48E303}"/>
              </a:ext>
            </a:extLst>
          </p:cNvPr>
          <p:cNvSpPr txBox="1"/>
          <p:nvPr/>
        </p:nvSpPr>
        <p:spPr>
          <a:xfrm>
            <a:off x="9314724" y="2389831"/>
            <a:ext cx="2357730" cy="830997"/>
          </a:xfrm>
          <a:prstGeom prst="rect">
            <a:avLst/>
          </a:prstGeom>
          <a:noFill/>
        </p:spPr>
        <p:txBody>
          <a:bodyPr wrap="square" rtlCol="0">
            <a:spAutoFit/>
          </a:bodyPr>
          <a:lstStyle/>
          <a:p>
            <a:r>
              <a:rPr kumimoji="1" lang="en-US" altLang="ja-JP" sz="1200" dirty="0">
                <a:solidFill>
                  <a:srgbClr val="C00000"/>
                </a:solidFill>
              </a:rPr>
              <a:t>※</a:t>
            </a:r>
            <a:r>
              <a:rPr kumimoji="1" lang="ja-JP" altLang="en-US" sz="1200" dirty="0">
                <a:solidFill>
                  <a:srgbClr val="C00000"/>
                </a:solidFill>
              </a:rPr>
              <a:t>「礼儀正しい・</a:t>
            </a:r>
            <a:r>
              <a:rPr lang="ja-JP" altLang="en-US" sz="1200" dirty="0">
                <a:solidFill>
                  <a:srgbClr val="C00000"/>
                </a:solidFill>
              </a:rPr>
              <a:t>タメ口」が矛盾しているのではないかと考えたため、６番を無くして８枚で順位付けを行う。</a:t>
            </a:r>
            <a:endParaRPr kumimoji="1" lang="ja-JP" altLang="en-US" sz="1200" dirty="0">
              <a:solidFill>
                <a:srgbClr val="C00000"/>
              </a:solidFill>
            </a:endParaRPr>
          </a:p>
        </p:txBody>
      </p:sp>
    </p:spTree>
    <p:extLst>
      <p:ext uri="{BB962C8B-B14F-4D97-AF65-F5344CB8AC3E}">
        <p14:creationId xmlns:p14="http://schemas.microsoft.com/office/powerpoint/2010/main" val="30515543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a:extLst>
              <a:ext uri="{FF2B5EF4-FFF2-40B4-BE49-F238E27FC236}">
                <a16:creationId xmlns="" xmlns:a16="http://schemas.microsoft.com/office/drawing/2014/main" id="{55461FE7-C17A-4CF5-8C70-A6CBF27548C1}"/>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5B532E2F-F7E4-408C-BB4B-7F231B3A6CF5}"/>
              </a:ext>
            </a:extLst>
          </p:cNvPr>
          <p:cNvSpPr>
            <a:spLocks noGrp="1"/>
          </p:cNvSpPr>
          <p:nvPr>
            <p:ph type="sldNum" sz="quarter" idx="12"/>
          </p:nvPr>
        </p:nvSpPr>
        <p:spPr/>
        <p:txBody>
          <a:bodyPr/>
          <a:lstStyle/>
          <a:p>
            <a:fld id="{614497F5-5DE3-4238-892C-5C8A74B78644}" type="slidenum">
              <a:rPr kumimoji="1" lang="ja-JP" altLang="en-US" smtClean="0"/>
              <a:t>32</a:t>
            </a:fld>
            <a:endParaRPr kumimoji="1" lang="ja-JP" altLang="en-US"/>
          </a:p>
        </p:txBody>
      </p:sp>
      <p:sp>
        <p:nvSpPr>
          <p:cNvPr id="6" name="タイトル 1">
            <a:extLst>
              <a:ext uri="{FF2B5EF4-FFF2-40B4-BE49-F238E27FC236}">
                <a16:creationId xmlns="" xmlns:a16="http://schemas.microsoft.com/office/drawing/2014/main" id="{0E78010F-73F5-4027-878A-2C49470B116A}"/>
              </a:ext>
            </a:extLst>
          </p:cNvPr>
          <p:cNvSpPr>
            <a:spLocks noGrp="1"/>
          </p:cNvSpPr>
          <p:nvPr>
            <p:ph type="title"/>
          </p:nvPr>
        </p:nvSpPr>
        <p:spPr>
          <a:xfrm>
            <a:off x="-1" y="0"/>
            <a:ext cx="10515600" cy="1325563"/>
          </a:xfrm>
        </p:spPr>
        <p:txBody>
          <a:bodyPr>
            <a:normAutofit/>
          </a:bodyPr>
          <a:lstStyle/>
          <a:p>
            <a:r>
              <a:rPr kumimoji="1" lang="ja-JP" altLang="en-US" sz="5400" dirty="0"/>
              <a:t>仮説２検証</a:t>
            </a:r>
          </a:p>
        </p:txBody>
      </p:sp>
      <p:sp>
        <p:nvSpPr>
          <p:cNvPr id="7" name="テキスト ボックス 6">
            <a:extLst>
              <a:ext uri="{FF2B5EF4-FFF2-40B4-BE49-F238E27FC236}">
                <a16:creationId xmlns="" xmlns:a16="http://schemas.microsoft.com/office/drawing/2014/main" id="{31475728-BDD1-4B69-9183-34CDA9C5C3C0}"/>
              </a:ext>
            </a:extLst>
          </p:cNvPr>
          <p:cNvSpPr txBox="1"/>
          <p:nvPr/>
        </p:nvSpPr>
        <p:spPr>
          <a:xfrm>
            <a:off x="3872609" y="581470"/>
            <a:ext cx="8894619" cy="369332"/>
          </a:xfrm>
          <a:prstGeom prst="rect">
            <a:avLst/>
          </a:prstGeom>
          <a:noFill/>
        </p:spPr>
        <p:txBody>
          <a:bodyPr wrap="square" rtlCol="0">
            <a:spAutoFit/>
          </a:bodyPr>
          <a:lstStyle/>
          <a:p>
            <a:r>
              <a:rPr kumimoji="1" lang="ja-JP" altLang="en-US" dirty="0"/>
              <a:t>以下の組み合わせで決定木分析を行う</a:t>
            </a:r>
          </a:p>
        </p:txBody>
      </p:sp>
      <p:pic>
        <p:nvPicPr>
          <p:cNvPr id="3" name="図 2" descr="画面の領域">
            <a:extLst>
              <a:ext uri="{FF2B5EF4-FFF2-40B4-BE49-F238E27FC236}">
                <a16:creationId xmlns="" xmlns:a16="http://schemas.microsoft.com/office/drawing/2014/main" id="{5F5240CD-9020-4E7C-8311-99E74CE31110}"/>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0366" y="904521"/>
            <a:ext cx="11771267" cy="5907192"/>
          </a:xfrm>
          <a:prstGeom prst="rect">
            <a:avLst/>
          </a:prstGeom>
        </p:spPr>
      </p:pic>
    </p:spTree>
    <p:extLst>
      <p:ext uri="{BB962C8B-B14F-4D97-AF65-F5344CB8AC3E}">
        <p14:creationId xmlns:p14="http://schemas.microsoft.com/office/powerpoint/2010/main" val="30617064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日付プレースホルダー 3">
            <a:extLst>
              <a:ext uri="{FF2B5EF4-FFF2-40B4-BE49-F238E27FC236}">
                <a16:creationId xmlns="" xmlns:a16="http://schemas.microsoft.com/office/drawing/2014/main" id="{55461FE7-C17A-4CF5-8C70-A6CBF27548C1}"/>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5B532E2F-F7E4-408C-BB4B-7F231B3A6CF5}"/>
              </a:ext>
            </a:extLst>
          </p:cNvPr>
          <p:cNvSpPr>
            <a:spLocks noGrp="1"/>
          </p:cNvSpPr>
          <p:nvPr>
            <p:ph type="sldNum" sz="quarter" idx="12"/>
          </p:nvPr>
        </p:nvSpPr>
        <p:spPr/>
        <p:txBody>
          <a:bodyPr/>
          <a:lstStyle/>
          <a:p>
            <a:fld id="{614497F5-5DE3-4238-892C-5C8A74B78644}" type="slidenum">
              <a:rPr kumimoji="1" lang="ja-JP" altLang="en-US" smtClean="0"/>
              <a:t>33</a:t>
            </a:fld>
            <a:endParaRPr kumimoji="1" lang="ja-JP" altLang="en-US"/>
          </a:p>
        </p:txBody>
      </p:sp>
      <p:sp>
        <p:nvSpPr>
          <p:cNvPr id="6" name="タイトル 1">
            <a:extLst>
              <a:ext uri="{FF2B5EF4-FFF2-40B4-BE49-F238E27FC236}">
                <a16:creationId xmlns="" xmlns:a16="http://schemas.microsoft.com/office/drawing/2014/main" id="{0E78010F-73F5-4027-878A-2C49470B116A}"/>
              </a:ext>
            </a:extLst>
          </p:cNvPr>
          <p:cNvSpPr>
            <a:spLocks noGrp="1"/>
          </p:cNvSpPr>
          <p:nvPr>
            <p:ph type="title"/>
          </p:nvPr>
        </p:nvSpPr>
        <p:spPr>
          <a:xfrm>
            <a:off x="96978" y="0"/>
            <a:ext cx="10515600" cy="1325563"/>
          </a:xfrm>
        </p:spPr>
        <p:txBody>
          <a:bodyPr/>
          <a:lstStyle/>
          <a:p>
            <a:r>
              <a:rPr kumimoji="1" lang="ja-JP" altLang="en-US" dirty="0"/>
              <a:t>仮説２検証</a:t>
            </a:r>
          </a:p>
        </p:txBody>
      </p:sp>
      <p:sp>
        <p:nvSpPr>
          <p:cNvPr id="7" name="テキスト ボックス 6">
            <a:extLst>
              <a:ext uri="{FF2B5EF4-FFF2-40B4-BE49-F238E27FC236}">
                <a16:creationId xmlns="" xmlns:a16="http://schemas.microsoft.com/office/drawing/2014/main" id="{31475728-BDD1-4B69-9183-34CDA9C5C3C0}"/>
              </a:ext>
            </a:extLst>
          </p:cNvPr>
          <p:cNvSpPr txBox="1"/>
          <p:nvPr/>
        </p:nvSpPr>
        <p:spPr>
          <a:xfrm>
            <a:off x="3169224" y="586033"/>
            <a:ext cx="8894619" cy="369332"/>
          </a:xfrm>
          <a:prstGeom prst="rect">
            <a:avLst/>
          </a:prstGeom>
          <a:noFill/>
        </p:spPr>
        <p:txBody>
          <a:bodyPr wrap="square" rtlCol="0">
            <a:spAutoFit/>
          </a:bodyPr>
          <a:lstStyle/>
          <a:p>
            <a:r>
              <a:rPr kumimoji="1" lang="ja-JP" altLang="en-US" dirty="0"/>
              <a:t>以下の組み合わせで決定木分析を行う</a:t>
            </a:r>
          </a:p>
        </p:txBody>
      </p:sp>
      <p:pic>
        <p:nvPicPr>
          <p:cNvPr id="3" name="図 2" descr="画面の領域">
            <a:extLst>
              <a:ext uri="{FF2B5EF4-FFF2-40B4-BE49-F238E27FC236}">
                <a16:creationId xmlns="" xmlns:a16="http://schemas.microsoft.com/office/drawing/2014/main" id="{5F5240CD-9020-4E7C-8311-99E74CE31110}"/>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10366" y="904521"/>
            <a:ext cx="11771267" cy="5907192"/>
          </a:xfrm>
          <a:prstGeom prst="rect">
            <a:avLst/>
          </a:prstGeom>
        </p:spPr>
      </p:pic>
      <p:sp>
        <p:nvSpPr>
          <p:cNvPr id="8" name="四角形: 角を丸くする 7">
            <a:extLst>
              <a:ext uri="{FF2B5EF4-FFF2-40B4-BE49-F238E27FC236}">
                <a16:creationId xmlns="" xmlns:a16="http://schemas.microsoft.com/office/drawing/2014/main" id="{DFB62DDF-CB7D-44F8-902A-C9AFEE0D8A1C}"/>
              </a:ext>
            </a:extLst>
          </p:cNvPr>
          <p:cNvSpPr/>
          <p:nvPr/>
        </p:nvSpPr>
        <p:spPr>
          <a:xfrm>
            <a:off x="210366" y="106110"/>
            <a:ext cx="5642674" cy="685503"/>
          </a:xfrm>
          <a:prstGeom prst="roundRect">
            <a:avLst/>
          </a:prstGeom>
          <a:solidFill>
            <a:schemeClr val="accent5">
              <a:lumMod val="60000"/>
              <a:lumOff val="40000"/>
            </a:schemeClr>
          </a:solidFill>
          <a:effectLst>
            <a:outerShdw blurRad="139700" dist="50800" dir="5400000" algn="ctr" rotWithShape="0">
              <a:schemeClr val="accent5">
                <a:lumMod val="75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kumimoji="1" lang="en-US" altLang="ja-JP" sz="4000" dirty="0">
                <a:solidFill>
                  <a:schemeClr val="tx1"/>
                </a:solidFill>
              </a:rPr>
              <a:t>Q3</a:t>
            </a:r>
            <a:r>
              <a:rPr kumimoji="1" lang="ja-JP" altLang="en-US" sz="4000" dirty="0">
                <a:solidFill>
                  <a:schemeClr val="tx1"/>
                </a:solidFill>
              </a:rPr>
              <a:t>・</a:t>
            </a:r>
            <a:r>
              <a:rPr kumimoji="1" lang="en-US" altLang="ja-JP" sz="4000" dirty="0">
                <a:solidFill>
                  <a:schemeClr val="tx1"/>
                </a:solidFill>
              </a:rPr>
              <a:t>Q5</a:t>
            </a:r>
            <a:endParaRPr kumimoji="1" lang="ja-JP" altLang="en-US" sz="4000" dirty="0">
              <a:solidFill>
                <a:schemeClr val="tx1"/>
              </a:solidFill>
            </a:endParaRPr>
          </a:p>
        </p:txBody>
      </p:sp>
      <p:sp>
        <p:nvSpPr>
          <p:cNvPr id="9" name="四角形: 角を丸くする 8">
            <a:extLst>
              <a:ext uri="{FF2B5EF4-FFF2-40B4-BE49-F238E27FC236}">
                <a16:creationId xmlns="" xmlns:a16="http://schemas.microsoft.com/office/drawing/2014/main" id="{8D87F0A3-2B35-4DEC-BD1F-15E6763D5A00}"/>
              </a:ext>
            </a:extLst>
          </p:cNvPr>
          <p:cNvSpPr/>
          <p:nvPr/>
        </p:nvSpPr>
        <p:spPr>
          <a:xfrm>
            <a:off x="210365" y="888681"/>
            <a:ext cx="5642674" cy="685503"/>
          </a:xfrm>
          <a:prstGeom prst="roundRect">
            <a:avLst/>
          </a:prstGeom>
          <a:solidFill>
            <a:schemeClr val="accent5">
              <a:lumMod val="60000"/>
              <a:lumOff val="40000"/>
            </a:schemeClr>
          </a:solidFill>
          <a:effectLst>
            <a:outerShdw blurRad="139700" dist="50800" dir="5400000" algn="ctr" rotWithShape="0">
              <a:schemeClr val="accent5">
                <a:lumMod val="75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4000" dirty="0">
                <a:solidFill>
                  <a:schemeClr val="tx1"/>
                </a:solidFill>
              </a:rPr>
              <a:t>Q3</a:t>
            </a:r>
            <a:r>
              <a:rPr lang="ja-JP" altLang="en-US" sz="4000" dirty="0">
                <a:solidFill>
                  <a:schemeClr val="tx1"/>
                </a:solidFill>
              </a:rPr>
              <a:t>・</a:t>
            </a:r>
            <a:r>
              <a:rPr lang="en-US" altLang="ja-JP" sz="4000" dirty="0">
                <a:solidFill>
                  <a:schemeClr val="tx1"/>
                </a:solidFill>
              </a:rPr>
              <a:t>Q6</a:t>
            </a:r>
            <a:endParaRPr lang="ja-JP" altLang="en-US" sz="4000" dirty="0">
              <a:solidFill>
                <a:schemeClr val="tx1"/>
              </a:solidFill>
            </a:endParaRPr>
          </a:p>
        </p:txBody>
      </p:sp>
      <p:sp>
        <p:nvSpPr>
          <p:cNvPr id="10" name="四角形: 角を丸くする 9">
            <a:extLst>
              <a:ext uri="{FF2B5EF4-FFF2-40B4-BE49-F238E27FC236}">
                <a16:creationId xmlns="" xmlns:a16="http://schemas.microsoft.com/office/drawing/2014/main" id="{8D3C00AC-E1CB-4F4D-A9CD-DEEE3D3A2BF4}"/>
              </a:ext>
            </a:extLst>
          </p:cNvPr>
          <p:cNvSpPr/>
          <p:nvPr/>
        </p:nvSpPr>
        <p:spPr>
          <a:xfrm>
            <a:off x="210365" y="1687092"/>
            <a:ext cx="5642674" cy="685503"/>
          </a:xfrm>
          <a:prstGeom prst="roundRect">
            <a:avLst/>
          </a:prstGeom>
          <a:solidFill>
            <a:srgbClr val="FFD966"/>
          </a:solidFill>
          <a:effectLst>
            <a:outerShdw blurRad="139700" dist="50800" dir="5400000" algn="ctr" rotWithShape="0">
              <a:schemeClr val="accent4">
                <a:lumMod val="50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4000" dirty="0">
                <a:solidFill>
                  <a:schemeClr val="tx1"/>
                </a:solidFill>
              </a:rPr>
              <a:t>Q3</a:t>
            </a:r>
            <a:r>
              <a:rPr lang="ja-JP" altLang="en-US" sz="4000" dirty="0">
                <a:solidFill>
                  <a:schemeClr val="tx1"/>
                </a:solidFill>
              </a:rPr>
              <a:t>・</a:t>
            </a:r>
            <a:r>
              <a:rPr lang="en-US" altLang="ja-JP" sz="4000" dirty="0">
                <a:solidFill>
                  <a:schemeClr val="tx1"/>
                </a:solidFill>
              </a:rPr>
              <a:t>Q7</a:t>
            </a:r>
            <a:endParaRPr lang="ja-JP" altLang="en-US" sz="4000" dirty="0">
              <a:solidFill>
                <a:schemeClr val="tx1"/>
              </a:solidFill>
            </a:endParaRPr>
          </a:p>
        </p:txBody>
      </p:sp>
      <p:sp>
        <p:nvSpPr>
          <p:cNvPr id="11" name="四角形: 角を丸くする 10">
            <a:extLst>
              <a:ext uri="{FF2B5EF4-FFF2-40B4-BE49-F238E27FC236}">
                <a16:creationId xmlns="" xmlns:a16="http://schemas.microsoft.com/office/drawing/2014/main" id="{62712E43-0C24-45F3-B678-323DC5F16D86}"/>
              </a:ext>
            </a:extLst>
          </p:cNvPr>
          <p:cNvSpPr/>
          <p:nvPr/>
        </p:nvSpPr>
        <p:spPr>
          <a:xfrm>
            <a:off x="210365" y="2483646"/>
            <a:ext cx="5642674" cy="685503"/>
          </a:xfrm>
          <a:prstGeom prst="roundRect">
            <a:avLst/>
          </a:prstGeom>
          <a:solidFill>
            <a:srgbClr val="FFD966"/>
          </a:solidFill>
          <a:effectLst>
            <a:outerShdw blurRad="139700" dist="50800" dir="5400000" algn="ctr" rotWithShape="0">
              <a:schemeClr val="accent4">
                <a:lumMod val="50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4000" dirty="0">
                <a:solidFill>
                  <a:schemeClr val="tx1"/>
                </a:solidFill>
              </a:rPr>
              <a:t>Q3</a:t>
            </a:r>
            <a:r>
              <a:rPr lang="ja-JP" altLang="en-US" sz="4000" dirty="0">
                <a:solidFill>
                  <a:schemeClr val="tx1"/>
                </a:solidFill>
              </a:rPr>
              <a:t>・</a:t>
            </a:r>
            <a:r>
              <a:rPr lang="en-US" altLang="ja-JP" sz="4000" dirty="0">
                <a:solidFill>
                  <a:schemeClr val="tx1"/>
                </a:solidFill>
              </a:rPr>
              <a:t>Q8</a:t>
            </a:r>
            <a:endParaRPr lang="ja-JP" altLang="en-US" sz="4000" dirty="0">
              <a:solidFill>
                <a:schemeClr val="tx1"/>
              </a:solidFill>
            </a:endParaRPr>
          </a:p>
        </p:txBody>
      </p:sp>
      <p:sp>
        <p:nvSpPr>
          <p:cNvPr id="16" name="四角形: 角を丸くする 15">
            <a:extLst>
              <a:ext uri="{FF2B5EF4-FFF2-40B4-BE49-F238E27FC236}">
                <a16:creationId xmlns="" xmlns:a16="http://schemas.microsoft.com/office/drawing/2014/main" id="{B55387BB-3CBA-40E1-97E6-690BD9B1BF64}"/>
              </a:ext>
            </a:extLst>
          </p:cNvPr>
          <p:cNvSpPr/>
          <p:nvPr/>
        </p:nvSpPr>
        <p:spPr>
          <a:xfrm>
            <a:off x="210366" y="3465577"/>
            <a:ext cx="5642674" cy="685503"/>
          </a:xfrm>
          <a:prstGeom prst="roundRect">
            <a:avLst/>
          </a:prstGeom>
          <a:solidFill>
            <a:schemeClr val="accent5">
              <a:lumMod val="60000"/>
              <a:lumOff val="40000"/>
            </a:schemeClr>
          </a:solidFill>
          <a:effectLst>
            <a:outerShdw blurRad="139700" dist="50800" dir="5400000" algn="ctr" rotWithShape="0">
              <a:schemeClr val="accent5">
                <a:lumMod val="75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kumimoji="1" lang="en-US" altLang="ja-JP" sz="4000" dirty="0">
                <a:solidFill>
                  <a:schemeClr val="tx1"/>
                </a:solidFill>
              </a:rPr>
              <a:t>Q9</a:t>
            </a:r>
            <a:r>
              <a:rPr kumimoji="1" lang="ja-JP" altLang="en-US" sz="4000" dirty="0">
                <a:solidFill>
                  <a:schemeClr val="tx1"/>
                </a:solidFill>
              </a:rPr>
              <a:t>・</a:t>
            </a:r>
            <a:r>
              <a:rPr kumimoji="1" lang="en-US" altLang="ja-JP" sz="4000" dirty="0">
                <a:solidFill>
                  <a:schemeClr val="tx1"/>
                </a:solidFill>
              </a:rPr>
              <a:t>Q5</a:t>
            </a:r>
            <a:endParaRPr kumimoji="1" lang="ja-JP" altLang="en-US" sz="4000" dirty="0">
              <a:solidFill>
                <a:schemeClr val="tx1"/>
              </a:solidFill>
            </a:endParaRPr>
          </a:p>
        </p:txBody>
      </p:sp>
      <p:sp>
        <p:nvSpPr>
          <p:cNvPr id="17" name="四角形: 角を丸くする 16">
            <a:extLst>
              <a:ext uri="{FF2B5EF4-FFF2-40B4-BE49-F238E27FC236}">
                <a16:creationId xmlns="" xmlns:a16="http://schemas.microsoft.com/office/drawing/2014/main" id="{EC790B11-6F51-4FC0-88ED-2ED858E14A09}"/>
              </a:ext>
            </a:extLst>
          </p:cNvPr>
          <p:cNvSpPr/>
          <p:nvPr/>
        </p:nvSpPr>
        <p:spPr>
          <a:xfrm>
            <a:off x="210365" y="4248148"/>
            <a:ext cx="5642674" cy="685503"/>
          </a:xfrm>
          <a:prstGeom prst="roundRect">
            <a:avLst/>
          </a:prstGeom>
          <a:solidFill>
            <a:schemeClr val="accent5">
              <a:lumMod val="60000"/>
              <a:lumOff val="40000"/>
            </a:schemeClr>
          </a:solidFill>
          <a:effectLst>
            <a:outerShdw blurRad="139700" dist="50800" dir="5400000" algn="ctr" rotWithShape="0">
              <a:schemeClr val="accent5">
                <a:lumMod val="75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4000" dirty="0">
                <a:solidFill>
                  <a:schemeClr val="tx1"/>
                </a:solidFill>
              </a:rPr>
              <a:t>Q9</a:t>
            </a:r>
            <a:r>
              <a:rPr lang="ja-JP" altLang="en-US" sz="4000" dirty="0">
                <a:solidFill>
                  <a:schemeClr val="tx1"/>
                </a:solidFill>
              </a:rPr>
              <a:t>・</a:t>
            </a:r>
            <a:r>
              <a:rPr lang="en-US" altLang="ja-JP" sz="4000" dirty="0">
                <a:solidFill>
                  <a:schemeClr val="tx1"/>
                </a:solidFill>
              </a:rPr>
              <a:t>Q6</a:t>
            </a:r>
            <a:endParaRPr lang="ja-JP" altLang="en-US" sz="4000" dirty="0">
              <a:solidFill>
                <a:schemeClr val="tx1"/>
              </a:solidFill>
            </a:endParaRPr>
          </a:p>
        </p:txBody>
      </p:sp>
      <p:sp>
        <p:nvSpPr>
          <p:cNvPr id="18" name="四角形: 角を丸くする 17">
            <a:extLst>
              <a:ext uri="{FF2B5EF4-FFF2-40B4-BE49-F238E27FC236}">
                <a16:creationId xmlns="" xmlns:a16="http://schemas.microsoft.com/office/drawing/2014/main" id="{621AC553-F8CA-4C75-82E7-B2187F3778B2}"/>
              </a:ext>
            </a:extLst>
          </p:cNvPr>
          <p:cNvSpPr/>
          <p:nvPr/>
        </p:nvSpPr>
        <p:spPr>
          <a:xfrm>
            <a:off x="210365" y="5046559"/>
            <a:ext cx="5642674" cy="685503"/>
          </a:xfrm>
          <a:prstGeom prst="roundRect">
            <a:avLst/>
          </a:prstGeom>
          <a:solidFill>
            <a:srgbClr val="FFD966"/>
          </a:solidFill>
          <a:effectLst>
            <a:outerShdw blurRad="139700" dist="50800" dir="5400000" algn="ctr" rotWithShape="0">
              <a:schemeClr val="accent4">
                <a:lumMod val="50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4000" dirty="0">
                <a:solidFill>
                  <a:schemeClr val="tx1"/>
                </a:solidFill>
              </a:rPr>
              <a:t>Q9</a:t>
            </a:r>
            <a:r>
              <a:rPr lang="ja-JP" altLang="en-US" sz="4000" dirty="0">
                <a:solidFill>
                  <a:schemeClr val="tx1"/>
                </a:solidFill>
              </a:rPr>
              <a:t>・</a:t>
            </a:r>
            <a:r>
              <a:rPr lang="en-US" altLang="ja-JP" sz="4000" dirty="0">
                <a:solidFill>
                  <a:schemeClr val="tx1"/>
                </a:solidFill>
              </a:rPr>
              <a:t>Q7</a:t>
            </a:r>
            <a:endParaRPr lang="ja-JP" altLang="en-US" sz="4000" dirty="0">
              <a:solidFill>
                <a:schemeClr val="tx1"/>
              </a:solidFill>
            </a:endParaRPr>
          </a:p>
        </p:txBody>
      </p:sp>
      <p:sp>
        <p:nvSpPr>
          <p:cNvPr id="19" name="四角形: 角を丸くする 18">
            <a:extLst>
              <a:ext uri="{FF2B5EF4-FFF2-40B4-BE49-F238E27FC236}">
                <a16:creationId xmlns="" xmlns:a16="http://schemas.microsoft.com/office/drawing/2014/main" id="{B8516F4E-19B0-43EE-920F-1BCC06FFB053}"/>
              </a:ext>
            </a:extLst>
          </p:cNvPr>
          <p:cNvSpPr/>
          <p:nvPr/>
        </p:nvSpPr>
        <p:spPr>
          <a:xfrm>
            <a:off x="210365" y="5843113"/>
            <a:ext cx="5642674" cy="685503"/>
          </a:xfrm>
          <a:prstGeom prst="roundRect">
            <a:avLst/>
          </a:prstGeom>
          <a:solidFill>
            <a:srgbClr val="FFD966"/>
          </a:solidFill>
          <a:effectLst>
            <a:outerShdw blurRad="139700" dist="50800" dir="5400000" algn="ctr" rotWithShape="0">
              <a:schemeClr val="accent4">
                <a:lumMod val="50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4000" dirty="0">
                <a:solidFill>
                  <a:schemeClr val="tx1"/>
                </a:solidFill>
              </a:rPr>
              <a:t>Q9</a:t>
            </a:r>
            <a:r>
              <a:rPr lang="ja-JP" altLang="en-US" sz="4000" dirty="0">
                <a:solidFill>
                  <a:schemeClr val="tx1"/>
                </a:solidFill>
              </a:rPr>
              <a:t>・</a:t>
            </a:r>
            <a:r>
              <a:rPr lang="en-US" altLang="ja-JP" sz="4000" dirty="0">
                <a:solidFill>
                  <a:schemeClr val="tx1"/>
                </a:solidFill>
              </a:rPr>
              <a:t>Q8</a:t>
            </a:r>
            <a:endParaRPr lang="ja-JP" altLang="en-US" sz="4000" dirty="0">
              <a:solidFill>
                <a:schemeClr val="tx1"/>
              </a:solidFill>
            </a:endParaRPr>
          </a:p>
        </p:txBody>
      </p:sp>
      <p:sp>
        <p:nvSpPr>
          <p:cNvPr id="20" name="四角形: 角を丸くする 19">
            <a:extLst>
              <a:ext uri="{FF2B5EF4-FFF2-40B4-BE49-F238E27FC236}">
                <a16:creationId xmlns="" xmlns:a16="http://schemas.microsoft.com/office/drawing/2014/main" id="{2BC03197-00C1-425E-A30A-1133E08B4735}"/>
              </a:ext>
            </a:extLst>
          </p:cNvPr>
          <p:cNvSpPr/>
          <p:nvPr/>
        </p:nvSpPr>
        <p:spPr>
          <a:xfrm>
            <a:off x="6338959" y="106110"/>
            <a:ext cx="5642674" cy="685503"/>
          </a:xfrm>
          <a:prstGeom prst="roundRect">
            <a:avLst/>
          </a:prstGeom>
          <a:solidFill>
            <a:schemeClr val="accent5">
              <a:lumMod val="60000"/>
              <a:lumOff val="40000"/>
            </a:schemeClr>
          </a:solidFill>
          <a:effectLst>
            <a:outerShdw blurRad="139700" dist="50800" dir="5400000" algn="ctr" rotWithShape="0">
              <a:schemeClr val="accent5">
                <a:lumMod val="75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kumimoji="1" lang="en-US" altLang="ja-JP" sz="4000" dirty="0">
                <a:solidFill>
                  <a:schemeClr val="tx1"/>
                </a:solidFill>
              </a:rPr>
              <a:t>Q10</a:t>
            </a:r>
            <a:r>
              <a:rPr kumimoji="1" lang="ja-JP" altLang="en-US" sz="4000" dirty="0">
                <a:solidFill>
                  <a:schemeClr val="tx1"/>
                </a:solidFill>
              </a:rPr>
              <a:t>・</a:t>
            </a:r>
            <a:r>
              <a:rPr kumimoji="1" lang="en-US" altLang="ja-JP" sz="4000" dirty="0">
                <a:solidFill>
                  <a:schemeClr val="tx1"/>
                </a:solidFill>
              </a:rPr>
              <a:t>Q5</a:t>
            </a:r>
            <a:endParaRPr kumimoji="1" lang="ja-JP" altLang="en-US" sz="4000" dirty="0">
              <a:solidFill>
                <a:schemeClr val="tx1"/>
              </a:solidFill>
            </a:endParaRPr>
          </a:p>
        </p:txBody>
      </p:sp>
      <p:sp>
        <p:nvSpPr>
          <p:cNvPr id="21" name="四角形: 角を丸くする 20">
            <a:extLst>
              <a:ext uri="{FF2B5EF4-FFF2-40B4-BE49-F238E27FC236}">
                <a16:creationId xmlns="" xmlns:a16="http://schemas.microsoft.com/office/drawing/2014/main" id="{614D3CC3-BC0C-4F55-950F-8EC7D5311568}"/>
              </a:ext>
            </a:extLst>
          </p:cNvPr>
          <p:cNvSpPr/>
          <p:nvPr/>
        </p:nvSpPr>
        <p:spPr>
          <a:xfrm>
            <a:off x="6338958" y="888681"/>
            <a:ext cx="5642674" cy="685503"/>
          </a:xfrm>
          <a:prstGeom prst="roundRect">
            <a:avLst/>
          </a:prstGeom>
          <a:solidFill>
            <a:schemeClr val="accent5">
              <a:lumMod val="60000"/>
              <a:lumOff val="40000"/>
            </a:schemeClr>
          </a:solidFill>
          <a:effectLst>
            <a:outerShdw blurRad="139700" dist="50800" dir="5400000" algn="ctr" rotWithShape="0">
              <a:schemeClr val="accent5">
                <a:lumMod val="75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4000" dirty="0">
                <a:solidFill>
                  <a:schemeClr val="tx1"/>
                </a:solidFill>
              </a:rPr>
              <a:t>Q10</a:t>
            </a:r>
            <a:r>
              <a:rPr lang="ja-JP" altLang="en-US" sz="4000" dirty="0">
                <a:solidFill>
                  <a:schemeClr val="tx1"/>
                </a:solidFill>
              </a:rPr>
              <a:t>・</a:t>
            </a:r>
            <a:r>
              <a:rPr lang="en-US" altLang="ja-JP" sz="4000" dirty="0">
                <a:solidFill>
                  <a:schemeClr val="tx1"/>
                </a:solidFill>
              </a:rPr>
              <a:t>Q6</a:t>
            </a:r>
            <a:endParaRPr lang="ja-JP" altLang="en-US" sz="4000" dirty="0">
              <a:solidFill>
                <a:schemeClr val="tx1"/>
              </a:solidFill>
            </a:endParaRPr>
          </a:p>
        </p:txBody>
      </p:sp>
      <p:sp>
        <p:nvSpPr>
          <p:cNvPr id="22" name="四角形: 角を丸くする 21">
            <a:extLst>
              <a:ext uri="{FF2B5EF4-FFF2-40B4-BE49-F238E27FC236}">
                <a16:creationId xmlns="" xmlns:a16="http://schemas.microsoft.com/office/drawing/2014/main" id="{6FF659C6-163B-482C-A8EC-80AB6CE4B84C}"/>
              </a:ext>
            </a:extLst>
          </p:cNvPr>
          <p:cNvSpPr/>
          <p:nvPr/>
        </p:nvSpPr>
        <p:spPr>
          <a:xfrm>
            <a:off x="6338958" y="1687092"/>
            <a:ext cx="5642674" cy="685503"/>
          </a:xfrm>
          <a:prstGeom prst="roundRect">
            <a:avLst/>
          </a:prstGeom>
          <a:solidFill>
            <a:srgbClr val="FFD966"/>
          </a:solidFill>
          <a:effectLst>
            <a:outerShdw blurRad="139700" dist="50800" dir="5400000" algn="ctr" rotWithShape="0">
              <a:schemeClr val="accent4">
                <a:lumMod val="50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4000" dirty="0">
                <a:solidFill>
                  <a:schemeClr val="tx1"/>
                </a:solidFill>
              </a:rPr>
              <a:t>Q10</a:t>
            </a:r>
            <a:r>
              <a:rPr lang="ja-JP" altLang="en-US" sz="4000" dirty="0">
                <a:solidFill>
                  <a:schemeClr val="tx1"/>
                </a:solidFill>
              </a:rPr>
              <a:t>・</a:t>
            </a:r>
            <a:r>
              <a:rPr lang="en-US" altLang="ja-JP" sz="4000" dirty="0">
                <a:solidFill>
                  <a:schemeClr val="tx1"/>
                </a:solidFill>
              </a:rPr>
              <a:t>Q7</a:t>
            </a:r>
            <a:endParaRPr lang="ja-JP" altLang="en-US" sz="4000" dirty="0">
              <a:solidFill>
                <a:schemeClr val="tx1"/>
              </a:solidFill>
            </a:endParaRPr>
          </a:p>
        </p:txBody>
      </p:sp>
      <p:sp>
        <p:nvSpPr>
          <p:cNvPr id="23" name="四角形: 角を丸くする 22">
            <a:extLst>
              <a:ext uri="{FF2B5EF4-FFF2-40B4-BE49-F238E27FC236}">
                <a16:creationId xmlns="" xmlns:a16="http://schemas.microsoft.com/office/drawing/2014/main" id="{69CD5BC3-81B2-4096-862A-F1219966D623}"/>
              </a:ext>
            </a:extLst>
          </p:cNvPr>
          <p:cNvSpPr/>
          <p:nvPr/>
        </p:nvSpPr>
        <p:spPr>
          <a:xfrm>
            <a:off x="6338958" y="2483646"/>
            <a:ext cx="5642674" cy="685503"/>
          </a:xfrm>
          <a:prstGeom prst="roundRect">
            <a:avLst/>
          </a:prstGeom>
          <a:solidFill>
            <a:srgbClr val="FFD966"/>
          </a:solidFill>
          <a:effectLst>
            <a:outerShdw blurRad="139700" dist="50800" dir="5400000" algn="ctr" rotWithShape="0">
              <a:schemeClr val="accent4">
                <a:lumMod val="50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en-US" altLang="ja-JP" sz="4000" dirty="0">
                <a:solidFill>
                  <a:schemeClr val="tx1"/>
                </a:solidFill>
              </a:rPr>
              <a:t>Q10</a:t>
            </a:r>
            <a:r>
              <a:rPr lang="ja-JP" altLang="en-US" sz="4000" dirty="0">
                <a:solidFill>
                  <a:schemeClr val="tx1"/>
                </a:solidFill>
              </a:rPr>
              <a:t>・</a:t>
            </a:r>
            <a:r>
              <a:rPr lang="en-US" altLang="ja-JP" sz="4000" dirty="0">
                <a:solidFill>
                  <a:schemeClr val="tx1"/>
                </a:solidFill>
              </a:rPr>
              <a:t>Q8</a:t>
            </a:r>
            <a:endParaRPr lang="ja-JP" altLang="en-US" sz="4000" dirty="0">
              <a:solidFill>
                <a:schemeClr val="tx1"/>
              </a:solidFill>
            </a:endParaRPr>
          </a:p>
        </p:txBody>
      </p:sp>
      <p:sp>
        <p:nvSpPr>
          <p:cNvPr id="24" name="四角形: 角を丸くする 23">
            <a:extLst>
              <a:ext uri="{FF2B5EF4-FFF2-40B4-BE49-F238E27FC236}">
                <a16:creationId xmlns="" xmlns:a16="http://schemas.microsoft.com/office/drawing/2014/main" id="{A0360796-FFE9-4723-BD80-9EC97878F294}"/>
              </a:ext>
            </a:extLst>
          </p:cNvPr>
          <p:cNvSpPr/>
          <p:nvPr/>
        </p:nvSpPr>
        <p:spPr>
          <a:xfrm>
            <a:off x="6276209" y="3465577"/>
            <a:ext cx="5642674" cy="685503"/>
          </a:xfrm>
          <a:prstGeom prst="roundRect">
            <a:avLst/>
          </a:prstGeom>
          <a:solidFill>
            <a:schemeClr val="accent5">
              <a:lumMod val="60000"/>
              <a:lumOff val="40000"/>
            </a:schemeClr>
          </a:solidFill>
          <a:effectLst>
            <a:outerShdw blurRad="139700" dist="50800" dir="5400000" algn="ctr" rotWithShape="0">
              <a:schemeClr val="accent5">
                <a:lumMod val="75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sz="4000" dirty="0">
                <a:solidFill>
                  <a:schemeClr val="tx1"/>
                </a:solidFill>
              </a:rPr>
              <a:t>性別</a:t>
            </a:r>
            <a:r>
              <a:rPr kumimoji="1" lang="ja-JP" altLang="en-US" sz="4000" dirty="0">
                <a:solidFill>
                  <a:schemeClr val="tx1"/>
                </a:solidFill>
              </a:rPr>
              <a:t>・</a:t>
            </a:r>
            <a:r>
              <a:rPr kumimoji="1" lang="en-US" altLang="ja-JP" sz="4000" dirty="0">
                <a:solidFill>
                  <a:schemeClr val="tx1"/>
                </a:solidFill>
              </a:rPr>
              <a:t>Q5</a:t>
            </a:r>
            <a:endParaRPr kumimoji="1" lang="ja-JP" altLang="en-US" sz="4000" dirty="0">
              <a:solidFill>
                <a:schemeClr val="tx1"/>
              </a:solidFill>
            </a:endParaRPr>
          </a:p>
        </p:txBody>
      </p:sp>
      <p:sp>
        <p:nvSpPr>
          <p:cNvPr id="25" name="四角形: 角を丸くする 24">
            <a:extLst>
              <a:ext uri="{FF2B5EF4-FFF2-40B4-BE49-F238E27FC236}">
                <a16:creationId xmlns="" xmlns:a16="http://schemas.microsoft.com/office/drawing/2014/main" id="{385ADE2B-AF30-40AB-B01A-FA95658F5A59}"/>
              </a:ext>
            </a:extLst>
          </p:cNvPr>
          <p:cNvSpPr/>
          <p:nvPr/>
        </p:nvSpPr>
        <p:spPr>
          <a:xfrm>
            <a:off x="6276208" y="4248148"/>
            <a:ext cx="5642674" cy="685503"/>
          </a:xfrm>
          <a:prstGeom prst="roundRect">
            <a:avLst/>
          </a:prstGeom>
          <a:solidFill>
            <a:schemeClr val="accent5">
              <a:lumMod val="60000"/>
              <a:lumOff val="40000"/>
            </a:schemeClr>
          </a:solidFill>
          <a:effectLst>
            <a:outerShdw blurRad="139700" dist="50800" dir="5400000" algn="ctr" rotWithShape="0">
              <a:schemeClr val="accent5">
                <a:lumMod val="75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sz="4000" dirty="0">
                <a:solidFill>
                  <a:schemeClr val="tx1"/>
                </a:solidFill>
              </a:rPr>
              <a:t>性別・</a:t>
            </a:r>
            <a:r>
              <a:rPr lang="en-US" altLang="ja-JP" sz="4000" dirty="0">
                <a:solidFill>
                  <a:schemeClr val="tx1"/>
                </a:solidFill>
              </a:rPr>
              <a:t>Q6</a:t>
            </a:r>
            <a:endParaRPr lang="ja-JP" altLang="en-US" sz="4000" dirty="0">
              <a:solidFill>
                <a:schemeClr val="tx1"/>
              </a:solidFill>
            </a:endParaRPr>
          </a:p>
        </p:txBody>
      </p:sp>
      <p:sp>
        <p:nvSpPr>
          <p:cNvPr id="26" name="四角形: 角を丸くする 25">
            <a:extLst>
              <a:ext uri="{FF2B5EF4-FFF2-40B4-BE49-F238E27FC236}">
                <a16:creationId xmlns="" xmlns:a16="http://schemas.microsoft.com/office/drawing/2014/main" id="{7C5E2686-DF41-4B80-A4EF-1730BC174FD2}"/>
              </a:ext>
            </a:extLst>
          </p:cNvPr>
          <p:cNvSpPr/>
          <p:nvPr/>
        </p:nvSpPr>
        <p:spPr>
          <a:xfrm>
            <a:off x="6276208" y="5046559"/>
            <a:ext cx="5642674" cy="685503"/>
          </a:xfrm>
          <a:prstGeom prst="roundRect">
            <a:avLst/>
          </a:prstGeom>
          <a:solidFill>
            <a:srgbClr val="FFD966"/>
          </a:solidFill>
          <a:effectLst>
            <a:outerShdw blurRad="139700" dist="50800" dir="5400000" algn="ctr" rotWithShape="0">
              <a:schemeClr val="accent4">
                <a:lumMod val="50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sz="4000" dirty="0">
                <a:solidFill>
                  <a:schemeClr val="tx1"/>
                </a:solidFill>
              </a:rPr>
              <a:t>性別・</a:t>
            </a:r>
            <a:r>
              <a:rPr lang="en-US" altLang="ja-JP" sz="4000" dirty="0">
                <a:solidFill>
                  <a:schemeClr val="tx1"/>
                </a:solidFill>
              </a:rPr>
              <a:t>Q7</a:t>
            </a:r>
            <a:endParaRPr lang="ja-JP" altLang="en-US" sz="4000" dirty="0">
              <a:solidFill>
                <a:schemeClr val="tx1"/>
              </a:solidFill>
            </a:endParaRPr>
          </a:p>
        </p:txBody>
      </p:sp>
      <p:sp>
        <p:nvSpPr>
          <p:cNvPr id="27" name="四角形: 角を丸くする 26">
            <a:extLst>
              <a:ext uri="{FF2B5EF4-FFF2-40B4-BE49-F238E27FC236}">
                <a16:creationId xmlns="" xmlns:a16="http://schemas.microsoft.com/office/drawing/2014/main" id="{5628F4EC-794F-4616-8DC9-8E05F6D708A8}"/>
              </a:ext>
            </a:extLst>
          </p:cNvPr>
          <p:cNvSpPr/>
          <p:nvPr/>
        </p:nvSpPr>
        <p:spPr>
          <a:xfrm>
            <a:off x="6276208" y="5843113"/>
            <a:ext cx="5642674" cy="685503"/>
          </a:xfrm>
          <a:prstGeom prst="roundRect">
            <a:avLst/>
          </a:prstGeom>
          <a:solidFill>
            <a:srgbClr val="FFD966"/>
          </a:solidFill>
          <a:effectLst>
            <a:outerShdw blurRad="139700" dist="50800" dir="5400000" algn="ctr" rotWithShape="0">
              <a:schemeClr val="accent4">
                <a:lumMod val="50000"/>
              </a:schemeClr>
            </a:outerShdw>
          </a:effectLst>
        </p:spPr>
        <p:style>
          <a:lnRef idx="3">
            <a:schemeClr val="lt1"/>
          </a:lnRef>
          <a:fillRef idx="1">
            <a:schemeClr val="accent5"/>
          </a:fillRef>
          <a:effectRef idx="1">
            <a:schemeClr val="accent5"/>
          </a:effectRef>
          <a:fontRef idx="minor">
            <a:schemeClr val="lt1"/>
          </a:fontRef>
        </p:style>
        <p:txBody>
          <a:bodyPr rtlCol="0" anchor="ctr"/>
          <a:lstStyle/>
          <a:p>
            <a:pPr algn="ctr"/>
            <a:r>
              <a:rPr lang="ja-JP" altLang="en-US" sz="4000" dirty="0">
                <a:solidFill>
                  <a:schemeClr val="tx1"/>
                </a:solidFill>
              </a:rPr>
              <a:t>性別・</a:t>
            </a:r>
            <a:r>
              <a:rPr lang="en-US" altLang="ja-JP" sz="4000" dirty="0">
                <a:solidFill>
                  <a:schemeClr val="tx1"/>
                </a:solidFill>
              </a:rPr>
              <a:t>Q8</a:t>
            </a:r>
            <a:endParaRPr lang="ja-JP" altLang="en-US" sz="4000" dirty="0">
              <a:solidFill>
                <a:schemeClr val="tx1"/>
              </a:solidFill>
            </a:endParaRPr>
          </a:p>
        </p:txBody>
      </p:sp>
      <p:sp>
        <p:nvSpPr>
          <p:cNvPr id="28" name="四角形: 角を丸くする 27">
            <a:extLst>
              <a:ext uri="{FF2B5EF4-FFF2-40B4-BE49-F238E27FC236}">
                <a16:creationId xmlns="" xmlns:a16="http://schemas.microsoft.com/office/drawing/2014/main" id="{5EA8BB55-08C2-411E-96B6-C078E65881C1}"/>
              </a:ext>
            </a:extLst>
          </p:cNvPr>
          <p:cNvSpPr/>
          <p:nvPr/>
        </p:nvSpPr>
        <p:spPr>
          <a:xfrm>
            <a:off x="48389" y="3325925"/>
            <a:ext cx="5867403" cy="3303549"/>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kumimoji="1" lang="en-US" altLang="ja-JP" sz="2800" dirty="0"/>
              <a:t>Q</a:t>
            </a:r>
            <a:r>
              <a:rPr lang="en-US" altLang="ja-JP" sz="2800" dirty="0"/>
              <a:t>9</a:t>
            </a:r>
            <a:r>
              <a:rPr lang="ja-JP" altLang="en-US" sz="2800" dirty="0"/>
              <a:t>・</a:t>
            </a:r>
            <a:r>
              <a:rPr lang="en-US" altLang="ja-JP" sz="2800" dirty="0"/>
              <a:t>Q5</a:t>
            </a:r>
            <a:r>
              <a:rPr lang="ja-JP" altLang="en-US" sz="2800" dirty="0"/>
              <a:t>～</a:t>
            </a:r>
            <a:r>
              <a:rPr lang="en-US" altLang="ja-JP" sz="2800" dirty="0"/>
              <a:t>Q8</a:t>
            </a:r>
            <a:r>
              <a:rPr lang="ja-JP" altLang="en-US" sz="2800" dirty="0"/>
              <a:t>は</a:t>
            </a:r>
            <a:endParaRPr kumimoji="1" lang="en-US" altLang="ja-JP" sz="2800" dirty="0"/>
          </a:p>
          <a:p>
            <a:pPr algn="ctr"/>
            <a:r>
              <a:rPr kumimoji="1" lang="ja-JP" altLang="en-US" sz="2800" dirty="0"/>
              <a:t>分析の段階で非有意になったため今回は除外する</a:t>
            </a:r>
          </a:p>
        </p:txBody>
      </p:sp>
    </p:spTree>
    <p:extLst>
      <p:ext uri="{BB962C8B-B14F-4D97-AF65-F5344CB8AC3E}">
        <p14:creationId xmlns:p14="http://schemas.microsoft.com/office/powerpoint/2010/main" val="2944506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図 6">
            <a:extLst>
              <a:ext uri="{FF2B5EF4-FFF2-40B4-BE49-F238E27FC236}">
                <a16:creationId xmlns="" xmlns:a16="http://schemas.microsoft.com/office/drawing/2014/main" id="{70D3C36F-FD61-41AF-B803-547921795782}"/>
              </a:ext>
            </a:extLst>
          </p:cNvPr>
          <p:cNvPicPr>
            <a:picLocks noChangeAspect="1"/>
          </p:cNvPicPr>
          <p:nvPr/>
        </p:nvPicPr>
        <p:blipFill rotWithShape="1">
          <a:blip r:embed="rId2">
            <a:extLst>
              <a:ext uri="{28A0092B-C50C-407E-A947-70E740481C1C}">
                <a14:useLocalDpi xmlns:a14="http://schemas.microsoft.com/office/drawing/2010/main" val="0"/>
              </a:ext>
            </a:extLst>
          </a:blip>
          <a:srcRect l="4045" t="8982" r="96" b="7297"/>
          <a:stretch/>
        </p:blipFill>
        <p:spPr>
          <a:xfrm>
            <a:off x="0" y="155033"/>
            <a:ext cx="7518312" cy="6566442"/>
          </a:xfrm>
          <a:prstGeom prst="rect">
            <a:avLst/>
          </a:prstGeom>
        </p:spPr>
      </p:pic>
      <p:sp>
        <p:nvSpPr>
          <p:cNvPr id="2" name="タイトル 1">
            <a:extLst>
              <a:ext uri="{FF2B5EF4-FFF2-40B4-BE49-F238E27FC236}">
                <a16:creationId xmlns="" xmlns:a16="http://schemas.microsoft.com/office/drawing/2014/main" id="{9F0495EA-E8D6-49A0-BF19-58D0E28A0A7B}"/>
              </a:ext>
            </a:extLst>
          </p:cNvPr>
          <p:cNvSpPr>
            <a:spLocks noGrp="1"/>
          </p:cNvSpPr>
          <p:nvPr>
            <p:ph type="title"/>
          </p:nvPr>
        </p:nvSpPr>
        <p:spPr>
          <a:xfrm>
            <a:off x="7834828" y="241276"/>
            <a:ext cx="4038581" cy="1476687"/>
          </a:xfrm>
        </p:spPr>
        <p:txBody>
          <a:bodyPr vert="horz" lIns="91440" tIns="45720" rIns="91440" bIns="45720" rtlCol="0" anchor="ctr">
            <a:normAutofit/>
          </a:bodyPr>
          <a:lstStyle/>
          <a:p>
            <a:pPr algn="ctr"/>
            <a:r>
              <a:rPr kumimoji="1" lang="en-US" altLang="ja-JP" dirty="0"/>
              <a:t>Q3</a:t>
            </a:r>
            <a:r>
              <a:rPr kumimoji="1" lang="ja-JP" altLang="en-US" dirty="0"/>
              <a:t>・</a:t>
            </a:r>
            <a:r>
              <a:rPr kumimoji="1" lang="en-US" altLang="ja-JP" dirty="0"/>
              <a:t>Q5</a:t>
            </a:r>
            <a:r>
              <a:rPr kumimoji="1" lang="ja-JP" altLang="en-US" dirty="0"/>
              <a:t>決定木分析結果</a:t>
            </a:r>
          </a:p>
        </p:txBody>
      </p:sp>
      <p:sp>
        <p:nvSpPr>
          <p:cNvPr id="4" name="日付プレースホルダー 3">
            <a:extLst>
              <a:ext uri="{FF2B5EF4-FFF2-40B4-BE49-F238E27FC236}">
                <a16:creationId xmlns="" xmlns:a16="http://schemas.microsoft.com/office/drawing/2014/main" id="{01CBC4BF-E41C-4F8F-8ED7-49117D349EE2}"/>
              </a:ext>
            </a:extLst>
          </p:cNvPr>
          <p:cNvSpPr>
            <a:spLocks noGrp="1"/>
          </p:cNvSpPr>
          <p:nvPr>
            <p:ph type="dt" sz="half" idx="10"/>
          </p:nvPr>
        </p:nvSpPr>
        <p:spPr>
          <a:xfrm>
            <a:off x="8153399" y="6356350"/>
            <a:ext cx="1700720" cy="365125"/>
          </a:xfrm>
          <a:noFill/>
        </p:spPr>
        <p:txBody>
          <a:bodyPr vert="horz" lIns="91440" tIns="45720" rIns="91440" bIns="45720" rtlCol="0" anchor="ctr">
            <a:normAutofit/>
          </a:bodyPr>
          <a:lstStyle/>
          <a:p>
            <a:pPr defTabSz="457200">
              <a:spcAft>
                <a:spcPts val="600"/>
              </a:spcAft>
            </a:pPr>
            <a:r>
              <a:rPr kumimoji="1" lang="en-US" altLang="ja-JP" sz="1200"/>
              <a:t>2017/12/16</a:t>
            </a:r>
            <a:endParaRPr kumimoji="1" lang="en-US" altLang="ja-JP" sz="1200" dirty="0"/>
          </a:p>
        </p:txBody>
      </p:sp>
      <p:sp>
        <p:nvSpPr>
          <p:cNvPr id="5" name="スライド番号プレースホルダー 4">
            <a:extLst>
              <a:ext uri="{FF2B5EF4-FFF2-40B4-BE49-F238E27FC236}">
                <a16:creationId xmlns="" xmlns:a16="http://schemas.microsoft.com/office/drawing/2014/main" id="{936EC061-F0C4-44E5-B4C9-C45499F6FE1D}"/>
              </a:ext>
            </a:extLst>
          </p:cNvPr>
          <p:cNvSpPr>
            <a:spLocks noGrp="1"/>
          </p:cNvSpPr>
          <p:nvPr>
            <p:ph type="sldNum" sz="quarter" idx="12"/>
          </p:nvPr>
        </p:nvSpPr>
        <p:spPr>
          <a:xfrm>
            <a:off x="10632332" y="6356350"/>
            <a:ext cx="721468" cy="365125"/>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1200" smtClean="0"/>
              <a:pPr defTabSz="457200">
                <a:spcAft>
                  <a:spcPts val="600"/>
                </a:spcAft>
              </a:pPr>
              <a:t>34</a:t>
            </a:fld>
            <a:endParaRPr kumimoji="1" lang="en-US" altLang="ja-JP" sz="1200"/>
          </a:p>
        </p:txBody>
      </p:sp>
      <p:sp>
        <p:nvSpPr>
          <p:cNvPr id="8" name="テキスト ボックス 7">
            <a:extLst>
              <a:ext uri="{FF2B5EF4-FFF2-40B4-BE49-F238E27FC236}">
                <a16:creationId xmlns="" xmlns:a16="http://schemas.microsoft.com/office/drawing/2014/main" id="{960A69C4-DB14-4094-AAD8-B249454CA1FD}"/>
              </a:ext>
            </a:extLst>
          </p:cNvPr>
          <p:cNvSpPr txBox="1"/>
          <p:nvPr/>
        </p:nvSpPr>
        <p:spPr>
          <a:xfrm>
            <a:off x="5141843" y="6074349"/>
            <a:ext cx="728869" cy="323165"/>
          </a:xfrm>
          <a:prstGeom prst="rect">
            <a:avLst/>
          </a:prstGeom>
          <a:solidFill>
            <a:schemeClr val="bg1"/>
          </a:solidFill>
        </p:spPr>
        <p:txBody>
          <a:bodyPr wrap="square" rtlCol="0">
            <a:spAutoFit/>
          </a:bodyPr>
          <a:lstStyle/>
          <a:p>
            <a:r>
              <a:rPr lang="en-US" altLang="ja-JP" sz="1500" dirty="0"/>
              <a:t>n</a:t>
            </a:r>
            <a:r>
              <a:rPr lang="ja-JP" altLang="en-US" sz="1500" dirty="0"/>
              <a:t>＝</a:t>
            </a:r>
            <a:r>
              <a:rPr lang="en-US" altLang="ja-JP" sz="1500" dirty="0"/>
              <a:t>7</a:t>
            </a:r>
            <a:endParaRPr kumimoji="1" lang="ja-JP" altLang="en-US" sz="1500" dirty="0"/>
          </a:p>
        </p:txBody>
      </p:sp>
      <p:sp>
        <p:nvSpPr>
          <p:cNvPr id="9" name="テキスト ボックス 8">
            <a:extLst>
              <a:ext uri="{FF2B5EF4-FFF2-40B4-BE49-F238E27FC236}">
                <a16:creationId xmlns="" xmlns:a16="http://schemas.microsoft.com/office/drawing/2014/main" id="{D5FB362A-BAB8-4594-A5C4-1D3B717D7F4C}"/>
              </a:ext>
            </a:extLst>
          </p:cNvPr>
          <p:cNvSpPr txBox="1"/>
          <p:nvPr/>
        </p:nvSpPr>
        <p:spPr>
          <a:xfrm>
            <a:off x="5810569" y="6033557"/>
            <a:ext cx="914909" cy="323165"/>
          </a:xfrm>
          <a:prstGeom prst="rect">
            <a:avLst/>
          </a:prstGeom>
          <a:solidFill>
            <a:schemeClr val="bg1"/>
          </a:solidFill>
        </p:spPr>
        <p:txBody>
          <a:bodyPr wrap="square" rtlCol="0">
            <a:spAutoFit/>
          </a:bodyPr>
          <a:lstStyle/>
          <a:p>
            <a:r>
              <a:rPr lang="en-US" altLang="ja-JP" sz="1500" dirty="0"/>
              <a:t>n</a:t>
            </a:r>
            <a:r>
              <a:rPr lang="ja-JP" altLang="en-US" sz="1500" dirty="0"/>
              <a:t>＝</a:t>
            </a:r>
            <a:r>
              <a:rPr lang="en-US" altLang="ja-JP" sz="1500" dirty="0"/>
              <a:t>13</a:t>
            </a:r>
            <a:endParaRPr kumimoji="1" lang="ja-JP" altLang="en-US" sz="1500" dirty="0"/>
          </a:p>
        </p:txBody>
      </p:sp>
      <p:sp>
        <p:nvSpPr>
          <p:cNvPr id="11" name="テキスト ボックス 10">
            <a:extLst>
              <a:ext uri="{FF2B5EF4-FFF2-40B4-BE49-F238E27FC236}">
                <a16:creationId xmlns="" xmlns:a16="http://schemas.microsoft.com/office/drawing/2014/main" id="{E5E497DC-6800-4EED-A8AD-997AC802D272}"/>
              </a:ext>
            </a:extLst>
          </p:cNvPr>
          <p:cNvSpPr txBox="1"/>
          <p:nvPr/>
        </p:nvSpPr>
        <p:spPr>
          <a:xfrm>
            <a:off x="6526183" y="4476429"/>
            <a:ext cx="838202" cy="323165"/>
          </a:xfrm>
          <a:prstGeom prst="rect">
            <a:avLst/>
          </a:prstGeom>
          <a:solidFill>
            <a:schemeClr val="bg1"/>
          </a:solidFill>
        </p:spPr>
        <p:txBody>
          <a:bodyPr wrap="square" rtlCol="0">
            <a:spAutoFit/>
          </a:bodyPr>
          <a:lstStyle/>
          <a:p>
            <a:r>
              <a:rPr lang="en-US" altLang="ja-JP" sz="1500" dirty="0"/>
              <a:t>-0.666</a:t>
            </a:r>
            <a:endParaRPr kumimoji="1" lang="en-US" altLang="ja-JP" sz="1500" dirty="0"/>
          </a:p>
        </p:txBody>
      </p:sp>
      <p:sp>
        <p:nvSpPr>
          <p:cNvPr id="12" name="テキスト ボックス 11">
            <a:extLst>
              <a:ext uri="{FF2B5EF4-FFF2-40B4-BE49-F238E27FC236}">
                <a16:creationId xmlns="" xmlns:a16="http://schemas.microsoft.com/office/drawing/2014/main" id="{DBF629B4-FAC7-4FE0-B5DF-EFC0CD1E3F77}"/>
              </a:ext>
            </a:extLst>
          </p:cNvPr>
          <p:cNvSpPr txBox="1"/>
          <p:nvPr/>
        </p:nvSpPr>
        <p:spPr>
          <a:xfrm>
            <a:off x="6526183" y="5751184"/>
            <a:ext cx="728869" cy="323165"/>
          </a:xfrm>
          <a:prstGeom prst="rect">
            <a:avLst/>
          </a:prstGeom>
          <a:solidFill>
            <a:schemeClr val="bg1"/>
          </a:solidFill>
        </p:spPr>
        <p:txBody>
          <a:bodyPr wrap="square" rtlCol="0">
            <a:spAutoFit/>
          </a:bodyPr>
          <a:lstStyle/>
          <a:p>
            <a:r>
              <a:rPr lang="en-US" altLang="ja-JP" sz="1500" dirty="0"/>
              <a:t>n</a:t>
            </a:r>
            <a:r>
              <a:rPr lang="ja-JP" altLang="en-US" sz="1500" dirty="0"/>
              <a:t>＝</a:t>
            </a:r>
            <a:r>
              <a:rPr lang="en-US" altLang="ja-JP" sz="1500" dirty="0"/>
              <a:t>7</a:t>
            </a:r>
            <a:endParaRPr kumimoji="1" lang="ja-JP" altLang="en-US" sz="1500" dirty="0"/>
          </a:p>
        </p:txBody>
      </p:sp>
      <p:cxnSp>
        <p:nvCxnSpPr>
          <p:cNvPr id="10" name="直線コネクタ 9">
            <a:extLst>
              <a:ext uri="{FF2B5EF4-FFF2-40B4-BE49-F238E27FC236}">
                <a16:creationId xmlns="" xmlns:a16="http://schemas.microsoft.com/office/drawing/2014/main" id="{6ABD5B56-E777-4C37-86D7-545E1F905EDF}"/>
              </a:ext>
            </a:extLst>
          </p:cNvPr>
          <p:cNvCxnSpPr>
            <a:cxnSpLocks/>
          </p:cNvCxnSpPr>
          <p:nvPr/>
        </p:nvCxnSpPr>
        <p:spPr>
          <a:xfrm flipH="1">
            <a:off x="7384976" y="60512"/>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3" name="テキスト ボックス 12">
            <a:extLst>
              <a:ext uri="{FF2B5EF4-FFF2-40B4-BE49-F238E27FC236}">
                <a16:creationId xmlns="" xmlns:a16="http://schemas.microsoft.com/office/drawing/2014/main" id="{69CFDBF1-607C-4A9E-B4C0-47A09356C564}"/>
              </a:ext>
            </a:extLst>
          </p:cNvPr>
          <p:cNvSpPr txBox="1"/>
          <p:nvPr/>
        </p:nvSpPr>
        <p:spPr>
          <a:xfrm>
            <a:off x="7718545" y="1980351"/>
            <a:ext cx="3948545" cy="3046988"/>
          </a:xfrm>
          <a:prstGeom prst="rect">
            <a:avLst/>
          </a:prstGeom>
          <a:noFill/>
        </p:spPr>
        <p:txBody>
          <a:bodyPr wrap="square" rtlCol="0">
            <a:spAutoFit/>
          </a:bodyPr>
          <a:lstStyle/>
          <a:p>
            <a:r>
              <a:rPr kumimoji="1" lang="ja-JP" altLang="en-US" sz="2400" dirty="0"/>
              <a:t>まとめ</a:t>
            </a:r>
            <a:endParaRPr kumimoji="1" lang="en-US" altLang="ja-JP" sz="2400" dirty="0"/>
          </a:p>
          <a:p>
            <a:r>
              <a:rPr lang="ja-JP" altLang="en-US" sz="2400" dirty="0"/>
              <a:t>スタンプを好む特徴、また親近感を性別から考慮しない特徴がふたグループずつより見られた。</a:t>
            </a:r>
            <a:endParaRPr kumimoji="1" lang="en-US" altLang="ja-JP" sz="2400" dirty="0"/>
          </a:p>
          <a:p>
            <a:endParaRPr kumimoji="1" lang="en-US" altLang="ja-JP" sz="2400" dirty="0"/>
          </a:p>
          <a:p>
            <a:endParaRPr kumimoji="1" lang="en-US" altLang="ja-JP" sz="2400" dirty="0"/>
          </a:p>
          <a:p>
            <a:pPr marL="457200" indent="-457200">
              <a:buFont typeface="+mj-ea"/>
              <a:buAutoNum type="circleNumDbPlain"/>
            </a:pPr>
            <a:endParaRPr kumimoji="1" lang="ja-JP" altLang="en-US" sz="2400" dirty="0"/>
          </a:p>
        </p:txBody>
      </p:sp>
      <p:sp>
        <p:nvSpPr>
          <p:cNvPr id="14" name="正方形/長方形 13">
            <a:extLst>
              <a:ext uri="{FF2B5EF4-FFF2-40B4-BE49-F238E27FC236}">
                <a16:creationId xmlns="" xmlns:a16="http://schemas.microsoft.com/office/drawing/2014/main" id="{CA882EA8-3CEF-43BE-A44E-18E9A0610FEF}"/>
              </a:ext>
            </a:extLst>
          </p:cNvPr>
          <p:cNvSpPr/>
          <p:nvPr/>
        </p:nvSpPr>
        <p:spPr>
          <a:xfrm>
            <a:off x="7834828" y="4140359"/>
            <a:ext cx="3668328" cy="2215991"/>
          </a:xfrm>
          <a:prstGeom prst="rect">
            <a:avLst/>
          </a:prstGeom>
        </p:spPr>
        <p:txBody>
          <a:bodyPr wrap="square">
            <a:spAutoFit/>
          </a:bodyPr>
          <a:lstStyle/>
          <a:p>
            <a:r>
              <a:rPr lang="ja-JP" altLang="en-US" sz="2400" dirty="0"/>
              <a:t>つまり！</a:t>
            </a:r>
            <a:r>
              <a:rPr lang="en-US" altLang="ja-JP" sz="2400" dirty="0"/>
              <a:t>Q5</a:t>
            </a:r>
            <a:r>
              <a:rPr lang="ja-JP" altLang="en-US" sz="2400" dirty="0"/>
              <a:t>の場合</a:t>
            </a:r>
            <a:r>
              <a:rPr lang="en-US" altLang="ja-JP" sz="2400" dirty="0"/>
              <a:t>…</a:t>
            </a:r>
          </a:p>
          <a:p>
            <a:endParaRPr lang="en-US" altLang="ja-JP" sz="2400" dirty="0"/>
          </a:p>
          <a:p>
            <a:r>
              <a:rPr lang="en-US" altLang="ja-JP" dirty="0"/>
              <a:t>AI</a:t>
            </a:r>
            <a:r>
              <a:rPr lang="ja-JP" altLang="en-US" dirty="0"/>
              <a:t>を搭載している企業アカウントとのやりとりにおいて興味の上がったユーザーから信用を得るためにはスタンプ、性格を考慮するといい</a:t>
            </a:r>
            <a:endParaRPr lang="en-US" altLang="ja-JP" dirty="0"/>
          </a:p>
        </p:txBody>
      </p:sp>
    </p:spTree>
    <p:extLst>
      <p:ext uri="{BB962C8B-B14F-4D97-AF65-F5344CB8AC3E}">
        <p14:creationId xmlns:p14="http://schemas.microsoft.com/office/powerpoint/2010/main" val="13967312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 xmlns:a16="http://schemas.microsoft.com/office/drawing/2014/main" id="{5F4F6DDD-2EAF-4115-8DCF-412DBDCEF419}"/>
              </a:ext>
            </a:extLst>
          </p:cNvPr>
          <p:cNvPicPr>
            <a:picLocks noChangeAspect="1"/>
          </p:cNvPicPr>
          <p:nvPr/>
        </p:nvPicPr>
        <p:blipFill rotWithShape="1">
          <a:blip r:embed="rId3">
            <a:extLst>
              <a:ext uri="{28A0092B-C50C-407E-A947-70E740481C1C}">
                <a14:useLocalDpi xmlns:a14="http://schemas.microsoft.com/office/drawing/2010/main" val="0"/>
              </a:ext>
            </a:extLst>
          </a:blip>
          <a:srcRect l="7036" t="8982" r="2646" b="10199"/>
          <a:stretch/>
        </p:blipFill>
        <p:spPr>
          <a:xfrm>
            <a:off x="0" y="145779"/>
            <a:ext cx="7338136" cy="6566442"/>
          </a:xfrm>
          <a:prstGeom prst="rect">
            <a:avLst/>
          </a:prstGeom>
        </p:spPr>
      </p:pic>
      <p:sp>
        <p:nvSpPr>
          <p:cNvPr id="2" name="タイトル 1">
            <a:extLst>
              <a:ext uri="{FF2B5EF4-FFF2-40B4-BE49-F238E27FC236}">
                <a16:creationId xmlns="" xmlns:a16="http://schemas.microsoft.com/office/drawing/2014/main" id="{BE62465C-1866-41EA-ACD1-008ABC0D0D42}"/>
              </a:ext>
            </a:extLst>
          </p:cNvPr>
          <p:cNvSpPr>
            <a:spLocks noGrp="1"/>
          </p:cNvSpPr>
          <p:nvPr>
            <p:ph type="title"/>
          </p:nvPr>
        </p:nvSpPr>
        <p:spPr>
          <a:xfrm>
            <a:off x="7889032" y="263544"/>
            <a:ext cx="3985592" cy="1689948"/>
          </a:xfrm>
        </p:spPr>
        <p:txBody>
          <a:bodyPr vert="horz" lIns="91440" tIns="45720" rIns="91440" bIns="45720" rtlCol="0" anchor="ctr">
            <a:normAutofit/>
          </a:bodyPr>
          <a:lstStyle/>
          <a:p>
            <a:pPr algn="ctr"/>
            <a:r>
              <a:rPr kumimoji="1" lang="en-US" altLang="ja-JP" dirty="0"/>
              <a:t>Q3</a:t>
            </a:r>
            <a:r>
              <a:rPr kumimoji="1" lang="ja-JP" altLang="en-US" dirty="0"/>
              <a:t>・</a:t>
            </a:r>
            <a:r>
              <a:rPr kumimoji="1" lang="en-US" altLang="ja-JP" dirty="0"/>
              <a:t>Q6</a:t>
            </a:r>
            <a:r>
              <a:rPr kumimoji="1" lang="ja-JP" altLang="en-US" dirty="0"/>
              <a:t>決定木</a:t>
            </a:r>
            <a:r>
              <a:rPr kumimoji="1" lang="en-US" altLang="ja-JP" dirty="0"/>
              <a:t/>
            </a:r>
            <a:br>
              <a:rPr kumimoji="1" lang="en-US" altLang="ja-JP" dirty="0"/>
            </a:br>
            <a:r>
              <a:rPr kumimoji="1" lang="ja-JP" altLang="en-US" dirty="0"/>
              <a:t>分析結果</a:t>
            </a:r>
          </a:p>
        </p:txBody>
      </p:sp>
      <p:sp>
        <p:nvSpPr>
          <p:cNvPr id="4" name="日付プレースホルダー 3">
            <a:extLst>
              <a:ext uri="{FF2B5EF4-FFF2-40B4-BE49-F238E27FC236}">
                <a16:creationId xmlns="" xmlns:a16="http://schemas.microsoft.com/office/drawing/2014/main" id="{8D658A41-86FF-4BE3-A97B-3235087844F4}"/>
              </a:ext>
            </a:extLst>
          </p:cNvPr>
          <p:cNvSpPr>
            <a:spLocks noGrp="1"/>
          </p:cNvSpPr>
          <p:nvPr>
            <p:ph type="dt" sz="half" idx="10"/>
          </p:nvPr>
        </p:nvSpPr>
        <p:spPr>
          <a:xfrm>
            <a:off x="7678045" y="6202779"/>
            <a:ext cx="2288242" cy="683185"/>
          </a:xfrm>
          <a:noFill/>
        </p:spPr>
        <p:txBody>
          <a:bodyPr vert="horz" lIns="91440" tIns="45720" rIns="91440" bIns="45720" rtlCol="0" anchor="ctr">
            <a:normAutofit/>
          </a:bodyPr>
          <a:lstStyle/>
          <a:p>
            <a:pPr defTabSz="457200">
              <a:spcAft>
                <a:spcPts val="600"/>
              </a:spcAft>
            </a:pPr>
            <a:r>
              <a:rPr kumimoji="1" lang="en-US" altLang="ja-JP" sz="2000"/>
              <a:t>2017/12/16</a:t>
            </a:r>
            <a:endParaRPr kumimoji="1" lang="en-US" altLang="ja-JP" sz="2000" dirty="0"/>
          </a:p>
        </p:txBody>
      </p:sp>
      <p:sp>
        <p:nvSpPr>
          <p:cNvPr id="5" name="スライド番号プレースホルダー 4">
            <a:extLst>
              <a:ext uri="{FF2B5EF4-FFF2-40B4-BE49-F238E27FC236}">
                <a16:creationId xmlns="" xmlns:a16="http://schemas.microsoft.com/office/drawing/2014/main" id="{AF95D3B9-F958-4352-8EF8-4A6C4AB4A4EA}"/>
              </a:ext>
            </a:extLst>
          </p:cNvPr>
          <p:cNvSpPr>
            <a:spLocks noGrp="1"/>
          </p:cNvSpPr>
          <p:nvPr>
            <p:ph type="sldNum" sz="quarter" idx="12"/>
          </p:nvPr>
        </p:nvSpPr>
        <p:spPr>
          <a:xfrm>
            <a:off x="10243944" y="6112011"/>
            <a:ext cx="1853262" cy="864720"/>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2400" smtClean="0"/>
              <a:pPr defTabSz="457200">
                <a:spcAft>
                  <a:spcPts val="600"/>
                </a:spcAft>
              </a:pPr>
              <a:t>35</a:t>
            </a:fld>
            <a:endParaRPr kumimoji="1" lang="en-US" altLang="ja-JP" sz="1200" dirty="0"/>
          </a:p>
        </p:txBody>
      </p:sp>
      <p:sp>
        <p:nvSpPr>
          <p:cNvPr id="8" name="テキスト ボックス 7">
            <a:extLst>
              <a:ext uri="{FF2B5EF4-FFF2-40B4-BE49-F238E27FC236}">
                <a16:creationId xmlns="" xmlns:a16="http://schemas.microsoft.com/office/drawing/2014/main" id="{88F1C861-4F54-4862-BB42-80CFEB41F0D4}"/>
              </a:ext>
            </a:extLst>
          </p:cNvPr>
          <p:cNvSpPr txBox="1"/>
          <p:nvPr/>
        </p:nvSpPr>
        <p:spPr>
          <a:xfrm>
            <a:off x="3008243" y="6298648"/>
            <a:ext cx="728869" cy="323165"/>
          </a:xfrm>
          <a:prstGeom prst="rect">
            <a:avLst/>
          </a:prstGeom>
          <a:solidFill>
            <a:schemeClr val="bg1"/>
          </a:solidFill>
        </p:spPr>
        <p:txBody>
          <a:bodyPr wrap="square" rtlCol="0">
            <a:spAutoFit/>
          </a:bodyPr>
          <a:lstStyle/>
          <a:p>
            <a:r>
              <a:rPr lang="en-US" altLang="ja-JP" sz="1500" b="1" dirty="0"/>
              <a:t>n</a:t>
            </a:r>
            <a:r>
              <a:rPr lang="ja-JP" altLang="en-US" sz="1500" b="1" dirty="0"/>
              <a:t>＝</a:t>
            </a:r>
            <a:r>
              <a:rPr lang="en-US" altLang="ja-JP" sz="1500" b="1" dirty="0"/>
              <a:t>17</a:t>
            </a:r>
            <a:endParaRPr kumimoji="1" lang="ja-JP" altLang="en-US" sz="1500" b="1" dirty="0"/>
          </a:p>
        </p:txBody>
      </p:sp>
      <p:sp>
        <p:nvSpPr>
          <p:cNvPr id="9" name="テキスト ボックス 8">
            <a:extLst>
              <a:ext uri="{FF2B5EF4-FFF2-40B4-BE49-F238E27FC236}">
                <a16:creationId xmlns="" xmlns:a16="http://schemas.microsoft.com/office/drawing/2014/main" id="{C90D3358-2C86-4F45-8E18-135DF74381CF}"/>
              </a:ext>
            </a:extLst>
          </p:cNvPr>
          <p:cNvSpPr txBox="1"/>
          <p:nvPr/>
        </p:nvSpPr>
        <p:spPr>
          <a:xfrm>
            <a:off x="3717232" y="6272145"/>
            <a:ext cx="728869" cy="323165"/>
          </a:xfrm>
          <a:prstGeom prst="rect">
            <a:avLst/>
          </a:prstGeom>
          <a:solidFill>
            <a:schemeClr val="bg1"/>
          </a:solidFill>
        </p:spPr>
        <p:txBody>
          <a:bodyPr wrap="square" rtlCol="0">
            <a:spAutoFit/>
          </a:bodyPr>
          <a:lstStyle/>
          <a:p>
            <a:r>
              <a:rPr lang="en-US" altLang="ja-JP" sz="1500" b="1" dirty="0"/>
              <a:t>n</a:t>
            </a:r>
            <a:r>
              <a:rPr lang="ja-JP" altLang="en-US" sz="1500" b="1" dirty="0"/>
              <a:t>＝</a:t>
            </a:r>
            <a:r>
              <a:rPr lang="en-US" altLang="ja-JP" sz="1500" b="1" dirty="0"/>
              <a:t>17</a:t>
            </a:r>
            <a:endParaRPr kumimoji="1" lang="ja-JP" altLang="en-US" sz="1500" b="1" dirty="0"/>
          </a:p>
        </p:txBody>
      </p:sp>
      <p:cxnSp>
        <p:nvCxnSpPr>
          <p:cNvPr id="10" name="直線コネクタ 9">
            <a:extLst>
              <a:ext uri="{FF2B5EF4-FFF2-40B4-BE49-F238E27FC236}">
                <a16:creationId xmlns="" xmlns:a16="http://schemas.microsoft.com/office/drawing/2014/main" id="{D3EF3862-ED04-4A0E-9931-1B290E570448}"/>
              </a:ext>
            </a:extLst>
          </p:cNvPr>
          <p:cNvCxnSpPr>
            <a:cxnSpLocks/>
          </p:cNvCxnSpPr>
          <p:nvPr/>
        </p:nvCxnSpPr>
        <p:spPr>
          <a:xfrm flipH="1">
            <a:off x="7384976" y="60512"/>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 name="テキスト ボックス 11">
            <a:extLst>
              <a:ext uri="{FF2B5EF4-FFF2-40B4-BE49-F238E27FC236}">
                <a16:creationId xmlns="" xmlns:a16="http://schemas.microsoft.com/office/drawing/2014/main" id="{7D655912-6D73-436A-8C84-106DD0EE6B7B}"/>
              </a:ext>
            </a:extLst>
          </p:cNvPr>
          <p:cNvSpPr txBox="1"/>
          <p:nvPr/>
        </p:nvSpPr>
        <p:spPr>
          <a:xfrm>
            <a:off x="7765473" y="2008909"/>
            <a:ext cx="3948545" cy="1569660"/>
          </a:xfrm>
          <a:prstGeom prst="rect">
            <a:avLst/>
          </a:prstGeom>
          <a:noFill/>
        </p:spPr>
        <p:txBody>
          <a:bodyPr wrap="square" rtlCol="0">
            <a:spAutoFit/>
          </a:bodyPr>
          <a:lstStyle/>
          <a:p>
            <a:r>
              <a:rPr kumimoji="1" lang="ja-JP" altLang="en-US" sz="2400" dirty="0"/>
              <a:t>まとめ</a:t>
            </a:r>
            <a:endParaRPr kumimoji="1" lang="en-US" altLang="ja-JP" sz="2400" dirty="0"/>
          </a:p>
          <a:p>
            <a:r>
              <a:rPr lang="ja-JP" altLang="en-US" sz="2400" dirty="0"/>
              <a:t>礼儀正しい性格を特に好む</a:t>
            </a:r>
            <a:endParaRPr lang="en-US" altLang="ja-JP" sz="2400" dirty="0"/>
          </a:p>
          <a:p>
            <a:r>
              <a:rPr kumimoji="1" lang="ja-JP" altLang="en-US" sz="2400" dirty="0"/>
              <a:t>グループが見受けられた。</a:t>
            </a:r>
            <a:endParaRPr kumimoji="1" lang="en-US" altLang="ja-JP" sz="2400" dirty="0"/>
          </a:p>
          <a:p>
            <a:pPr marL="457200" indent="-457200">
              <a:buFont typeface="+mj-ea"/>
              <a:buAutoNum type="circleNumDbPlain"/>
            </a:pPr>
            <a:endParaRPr kumimoji="1" lang="ja-JP" altLang="en-US" sz="2400" dirty="0"/>
          </a:p>
        </p:txBody>
      </p:sp>
      <p:sp>
        <p:nvSpPr>
          <p:cNvPr id="13" name="正方形/長方形 12">
            <a:extLst>
              <a:ext uri="{FF2B5EF4-FFF2-40B4-BE49-F238E27FC236}">
                <a16:creationId xmlns="" xmlns:a16="http://schemas.microsoft.com/office/drawing/2014/main" id="{41A7C4D0-A4E0-4F2C-8CB8-04B292034B2B}"/>
              </a:ext>
            </a:extLst>
          </p:cNvPr>
          <p:cNvSpPr/>
          <p:nvPr/>
        </p:nvSpPr>
        <p:spPr>
          <a:xfrm>
            <a:off x="7858654" y="3845185"/>
            <a:ext cx="3668328" cy="2215991"/>
          </a:xfrm>
          <a:prstGeom prst="rect">
            <a:avLst/>
          </a:prstGeom>
        </p:spPr>
        <p:txBody>
          <a:bodyPr wrap="square">
            <a:spAutoFit/>
          </a:bodyPr>
          <a:lstStyle/>
          <a:p>
            <a:r>
              <a:rPr lang="ja-JP" altLang="en-US" sz="2400" dirty="0"/>
              <a:t>つまり！</a:t>
            </a:r>
            <a:r>
              <a:rPr lang="en-US" altLang="ja-JP" sz="2400" dirty="0"/>
              <a:t>Q</a:t>
            </a:r>
            <a:r>
              <a:rPr lang="ja-JP" altLang="en-US" sz="2400" dirty="0"/>
              <a:t>６の場合</a:t>
            </a:r>
            <a:r>
              <a:rPr lang="en-US" altLang="ja-JP" sz="2400" dirty="0"/>
              <a:t>…</a:t>
            </a:r>
          </a:p>
          <a:p>
            <a:endParaRPr lang="en-US" altLang="ja-JP" sz="2400" dirty="0"/>
          </a:p>
          <a:p>
            <a:r>
              <a:rPr lang="en-US" altLang="ja-JP" dirty="0"/>
              <a:t>AI</a:t>
            </a:r>
            <a:r>
              <a:rPr lang="ja-JP" altLang="en-US" dirty="0"/>
              <a:t>を搭載している企業アカウントとのやりとりにおいて興味の上がったユーザーから魅力を得るための特徴が決定木分析からは得られなかった。</a:t>
            </a:r>
            <a:endParaRPr lang="en-US" altLang="ja-JP" dirty="0"/>
          </a:p>
        </p:txBody>
      </p:sp>
    </p:spTree>
    <p:extLst>
      <p:ext uri="{BB962C8B-B14F-4D97-AF65-F5344CB8AC3E}">
        <p14:creationId xmlns:p14="http://schemas.microsoft.com/office/powerpoint/2010/main" val="28561385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図 8">
            <a:extLst>
              <a:ext uri="{FF2B5EF4-FFF2-40B4-BE49-F238E27FC236}">
                <a16:creationId xmlns="" xmlns:a16="http://schemas.microsoft.com/office/drawing/2014/main" id="{ADDA7A27-8899-4023-8BA1-5D79F7AAA7E1}"/>
              </a:ext>
            </a:extLst>
          </p:cNvPr>
          <p:cNvPicPr>
            <a:picLocks noChangeAspect="1"/>
          </p:cNvPicPr>
          <p:nvPr/>
        </p:nvPicPr>
        <p:blipFill rotWithShape="1">
          <a:blip r:embed="rId2">
            <a:extLst>
              <a:ext uri="{28A0092B-C50C-407E-A947-70E740481C1C}">
                <a14:useLocalDpi xmlns:a14="http://schemas.microsoft.com/office/drawing/2010/main" val="0"/>
              </a:ext>
            </a:extLst>
          </a:blip>
          <a:srcRect l="4573" t="9009" r="3020" b="10950"/>
          <a:stretch/>
        </p:blipFill>
        <p:spPr>
          <a:xfrm>
            <a:off x="68319" y="224260"/>
            <a:ext cx="7429305" cy="6435043"/>
          </a:xfrm>
          <a:prstGeom prst="rect">
            <a:avLst/>
          </a:prstGeom>
        </p:spPr>
      </p:pic>
      <p:sp>
        <p:nvSpPr>
          <p:cNvPr id="2" name="タイトル 1">
            <a:extLst>
              <a:ext uri="{FF2B5EF4-FFF2-40B4-BE49-F238E27FC236}">
                <a16:creationId xmlns="" xmlns:a16="http://schemas.microsoft.com/office/drawing/2014/main" id="{F0B3FCAD-EA4D-475A-B43E-260C529E2B31}"/>
              </a:ext>
            </a:extLst>
          </p:cNvPr>
          <p:cNvSpPr>
            <a:spLocks noGrp="1"/>
          </p:cNvSpPr>
          <p:nvPr>
            <p:ph type="title"/>
          </p:nvPr>
        </p:nvSpPr>
        <p:spPr>
          <a:xfrm>
            <a:off x="7909318" y="184509"/>
            <a:ext cx="3883430" cy="1949091"/>
          </a:xfrm>
        </p:spPr>
        <p:txBody>
          <a:bodyPr vert="horz" lIns="91440" tIns="45720" rIns="91440" bIns="45720" rtlCol="0" anchor="ctr">
            <a:normAutofit/>
          </a:bodyPr>
          <a:lstStyle/>
          <a:p>
            <a:pPr algn="ctr"/>
            <a:r>
              <a:rPr kumimoji="1" lang="en-US" altLang="ja-JP" dirty="0"/>
              <a:t>Q3</a:t>
            </a:r>
            <a:r>
              <a:rPr kumimoji="1" lang="ja-JP" altLang="en-US" dirty="0"/>
              <a:t>・</a:t>
            </a:r>
            <a:r>
              <a:rPr kumimoji="1" lang="en-US" altLang="ja-JP" dirty="0"/>
              <a:t>Q7</a:t>
            </a:r>
            <a:r>
              <a:rPr kumimoji="1" lang="ja-JP" altLang="en-US" dirty="0"/>
              <a:t>決定木</a:t>
            </a:r>
            <a:r>
              <a:rPr kumimoji="1" lang="en-US" altLang="ja-JP" dirty="0"/>
              <a:t/>
            </a:r>
            <a:br>
              <a:rPr kumimoji="1" lang="en-US" altLang="ja-JP" dirty="0"/>
            </a:br>
            <a:r>
              <a:rPr kumimoji="1" lang="ja-JP" altLang="en-US" dirty="0"/>
              <a:t>分析結果</a:t>
            </a:r>
          </a:p>
        </p:txBody>
      </p:sp>
      <p:sp>
        <p:nvSpPr>
          <p:cNvPr id="4" name="日付プレースホルダー 3">
            <a:extLst>
              <a:ext uri="{FF2B5EF4-FFF2-40B4-BE49-F238E27FC236}">
                <a16:creationId xmlns="" xmlns:a16="http://schemas.microsoft.com/office/drawing/2014/main" id="{ECD4F74A-73BB-4CF4-BD6E-0D6B908C011F}"/>
              </a:ext>
            </a:extLst>
          </p:cNvPr>
          <p:cNvSpPr>
            <a:spLocks noGrp="1"/>
          </p:cNvSpPr>
          <p:nvPr>
            <p:ph type="dt" sz="half" idx="10"/>
          </p:nvPr>
        </p:nvSpPr>
        <p:spPr>
          <a:xfrm>
            <a:off x="7702922" y="6323220"/>
            <a:ext cx="1958789" cy="460058"/>
          </a:xfrm>
          <a:noFill/>
        </p:spPr>
        <p:txBody>
          <a:bodyPr vert="horz" lIns="91440" tIns="45720" rIns="91440" bIns="45720" rtlCol="0" anchor="ctr">
            <a:normAutofit/>
          </a:bodyPr>
          <a:lstStyle/>
          <a:p>
            <a:pPr defTabSz="457200">
              <a:spcAft>
                <a:spcPts val="600"/>
              </a:spcAft>
            </a:pPr>
            <a:r>
              <a:rPr kumimoji="1" lang="en-US" altLang="ja-JP" sz="2000"/>
              <a:t>2017/12/16</a:t>
            </a:r>
            <a:endParaRPr kumimoji="1" lang="en-US" altLang="ja-JP" sz="2000" dirty="0"/>
          </a:p>
        </p:txBody>
      </p:sp>
      <p:sp>
        <p:nvSpPr>
          <p:cNvPr id="5" name="スライド番号プレースホルダー 4">
            <a:extLst>
              <a:ext uri="{FF2B5EF4-FFF2-40B4-BE49-F238E27FC236}">
                <a16:creationId xmlns="" xmlns:a16="http://schemas.microsoft.com/office/drawing/2014/main" id="{3E22BA1C-D087-4FC3-BBDF-9905B02DE6A0}"/>
              </a:ext>
            </a:extLst>
          </p:cNvPr>
          <p:cNvSpPr>
            <a:spLocks noGrp="1"/>
          </p:cNvSpPr>
          <p:nvPr>
            <p:ph type="sldNum" sz="quarter" idx="12"/>
          </p:nvPr>
        </p:nvSpPr>
        <p:spPr>
          <a:xfrm>
            <a:off x="11035742" y="6279163"/>
            <a:ext cx="976573" cy="537245"/>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2800" smtClean="0"/>
              <a:pPr defTabSz="457200">
                <a:spcAft>
                  <a:spcPts val="600"/>
                </a:spcAft>
              </a:pPr>
              <a:t>36</a:t>
            </a:fld>
            <a:endParaRPr kumimoji="1" lang="en-US" altLang="ja-JP" sz="1200" dirty="0"/>
          </a:p>
        </p:txBody>
      </p:sp>
      <p:sp>
        <p:nvSpPr>
          <p:cNvPr id="10" name="テキスト ボックス 9">
            <a:extLst>
              <a:ext uri="{FF2B5EF4-FFF2-40B4-BE49-F238E27FC236}">
                <a16:creationId xmlns="" xmlns:a16="http://schemas.microsoft.com/office/drawing/2014/main" id="{7CB379C2-C41E-49DE-9DCB-1398A9724A46}"/>
              </a:ext>
            </a:extLst>
          </p:cNvPr>
          <p:cNvSpPr txBox="1"/>
          <p:nvPr/>
        </p:nvSpPr>
        <p:spPr>
          <a:xfrm>
            <a:off x="583095" y="6323220"/>
            <a:ext cx="728869" cy="323165"/>
          </a:xfrm>
          <a:prstGeom prst="rect">
            <a:avLst/>
          </a:prstGeom>
          <a:solidFill>
            <a:schemeClr val="bg1"/>
          </a:solidFill>
        </p:spPr>
        <p:txBody>
          <a:bodyPr wrap="square" rtlCol="0">
            <a:spAutoFit/>
          </a:bodyPr>
          <a:lstStyle/>
          <a:p>
            <a:r>
              <a:rPr lang="en-US" altLang="ja-JP" sz="1500" b="1" dirty="0"/>
              <a:t>n</a:t>
            </a:r>
            <a:r>
              <a:rPr lang="ja-JP" altLang="en-US" sz="1500" b="1" dirty="0"/>
              <a:t>＝</a:t>
            </a:r>
            <a:r>
              <a:rPr lang="en-US" altLang="ja-JP" sz="1500" b="1" dirty="0"/>
              <a:t>7</a:t>
            </a:r>
            <a:endParaRPr kumimoji="1" lang="ja-JP" altLang="en-US" sz="1500" b="1" dirty="0"/>
          </a:p>
        </p:txBody>
      </p:sp>
      <p:sp>
        <p:nvSpPr>
          <p:cNvPr id="11" name="テキスト ボックス 10">
            <a:extLst>
              <a:ext uri="{FF2B5EF4-FFF2-40B4-BE49-F238E27FC236}">
                <a16:creationId xmlns="" xmlns:a16="http://schemas.microsoft.com/office/drawing/2014/main" id="{077D82F7-A5B5-4B1F-8A1F-8F87AEF3F9EA}"/>
              </a:ext>
            </a:extLst>
          </p:cNvPr>
          <p:cNvSpPr txBox="1"/>
          <p:nvPr/>
        </p:nvSpPr>
        <p:spPr>
          <a:xfrm>
            <a:off x="1391475" y="6296719"/>
            <a:ext cx="728869" cy="323165"/>
          </a:xfrm>
          <a:prstGeom prst="rect">
            <a:avLst/>
          </a:prstGeom>
          <a:solidFill>
            <a:schemeClr val="bg1"/>
          </a:solidFill>
        </p:spPr>
        <p:txBody>
          <a:bodyPr wrap="square" rtlCol="0">
            <a:spAutoFit/>
          </a:bodyPr>
          <a:lstStyle/>
          <a:p>
            <a:r>
              <a:rPr lang="en-US" altLang="ja-JP" sz="1500" b="1" dirty="0"/>
              <a:t>n</a:t>
            </a:r>
            <a:r>
              <a:rPr lang="ja-JP" altLang="en-US" sz="1500" b="1" dirty="0"/>
              <a:t>＝</a:t>
            </a:r>
            <a:r>
              <a:rPr lang="en-US" altLang="ja-JP" sz="1500" b="1" dirty="0"/>
              <a:t>35</a:t>
            </a:r>
            <a:endParaRPr kumimoji="1" lang="ja-JP" altLang="en-US" sz="1500" b="1" dirty="0"/>
          </a:p>
        </p:txBody>
      </p:sp>
      <p:cxnSp>
        <p:nvCxnSpPr>
          <p:cNvPr id="8" name="直線コネクタ 7">
            <a:extLst>
              <a:ext uri="{FF2B5EF4-FFF2-40B4-BE49-F238E27FC236}">
                <a16:creationId xmlns="" xmlns:a16="http://schemas.microsoft.com/office/drawing/2014/main" id="{42CD47A0-7FC3-45A4-8037-D589C29948E4}"/>
              </a:ext>
            </a:extLst>
          </p:cNvPr>
          <p:cNvCxnSpPr>
            <a:cxnSpLocks/>
          </p:cNvCxnSpPr>
          <p:nvPr/>
        </p:nvCxnSpPr>
        <p:spPr>
          <a:xfrm flipH="1">
            <a:off x="7384976" y="100853"/>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 name="テキスト ボックス 11">
            <a:extLst>
              <a:ext uri="{FF2B5EF4-FFF2-40B4-BE49-F238E27FC236}">
                <a16:creationId xmlns="" xmlns:a16="http://schemas.microsoft.com/office/drawing/2014/main" id="{974CFCD7-8C31-4E03-8026-9E2622A7EE49}"/>
              </a:ext>
            </a:extLst>
          </p:cNvPr>
          <p:cNvSpPr txBox="1"/>
          <p:nvPr/>
        </p:nvSpPr>
        <p:spPr>
          <a:xfrm>
            <a:off x="7844203" y="2481561"/>
            <a:ext cx="3948545" cy="1015663"/>
          </a:xfrm>
          <a:prstGeom prst="rect">
            <a:avLst/>
          </a:prstGeom>
          <a:noFill/>
        </p:spPr>
        <p:txBody>
          <a:bodyPr wrap="square" rtlCol="0">
            <a:spAutoFit/>
          </a:bodyPr>
          <a:lstStyle/>
          <a:p>
            <a:r>
              <a:rPr lang="ja-JP" altLang="en-US" sz="2400" dirty="0"/>
              <a:t>まとめ</a:t>
            </a:r>
            <a:endParaRPr lang="en-US" altLang="ja-JP" sz="2400" dirty="0"/>
          </a:p>
          <a:p>
            <a:r>
              <a:rPr lang="ja-JP" altLang="en-US" dirty="0"/>
              <a:t>商品紹介は好む傾向があるが、企業についての知識には人により異なる</a:t>
            </a:r>
          </a:p>
        </p:txBody>
      </p:sp>
      <p:sp>
        <p:nvSpPr>
          <p:cNvPr id="3" name="正方形/長方形 2">
            <a:extLst>
              <a:ext uri="{FF2B5EF4-FFF2-40B4-BE49-F238E27FC236}">
                <a16:creationId xmlns="" xmlns:a16="http://schemas.microsoft.com/office/drawing/2014/main" id="{C6753857-C2F1-4C8E-94F3-868D550F2FA3}"/>
              </a:ext>
            </a:extLst>
          </p:cNvPr>
          <p:cNvSpPr/>
          <p:nvPr/>
        </p:nvSpPr>
        <p:spPr>
          <a:xfrm>
            <a:off x="7844203" y="4170767"/>
            <a:ext cx="3934094" cy="1938992"/>
          </a:xfrm>
          <a:prstGeom prst="rect">
            <a:avLst/>
          </a:prstGeom>
        </p:spPr>
        <p:txBody>
          <a:bodyPr wrap="square">
            <a:spAutoFit/>
          </a:bodyPr>
          <a:lstStyle/>
          <a:p>
            <a:r>
              <a:rPr lang="ja-JP" altLang="en-US" sz="2400" dirty="0"/>
              <a:t>つまり！直交表１の場合</a:t>
            </a:r>
            <a:r>
              <a:rPr lang="en-US" altLang="ja-JP" sz="2400" dirty="0"/>
              <a:t>…</a:t>
            </a:r>
          </a:p>
          <a:p>
            <a:endParaRPr lang="en-US" altLang="ja-JP" sz="2400" dirty="0"/>
          </a:p>
          <a:p>
            <a:r>
              <a:rPr lang="en-US" altLang="ja-JP" dirty="0"/>
              <a:t>AI</a:t>
            </a:r>
            <a:r>
              <a:rPr lang="ja-JP" altLang="en-US" dirty="0"/>
              <a:t>を搭載している企業アカウントとのやりとりにおいて興味の上がったユーザーから信用を得るためには商品紹介を載せた方がいい！</a:t>
            </a:r>
            <a:endParaRPr lang="en-US" altLang="ja-JP" dirty="0"/>
          </a:p>
        </p:txBody>
      </p:sp>
    </p:spTree>
    <p:extLst>
      <p:ext uri="{BB962C8B-B14F-4D97-AF65-F5344CB8AC3E}">
        <p14:creationId xmlns:p14="http://schemas.microsoft.com/office/powerpoint/2010/main" val="40393574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図 6">
            <a:extLst>
              <a:ext uri="{FF2B5EF4-FFF2-40B4-BE49-F238E27FC236}">
                <a16:creationId xmlns="" xmlns:a16="http://schemas.microsoft.com/office/drawing/2014/main" id="{353750AE-4946-4B94-8D15-22843EC54962}"/>
              </a:ext>
            </a:extLst>
          </p:cNvPr>
          <p:cNvPicPr>
            <a:picLocks noChangeAspect="1"/>
          </p:cNvPicPr>
          <p:nvPr/>
        </p:nvPicPr>
        <p:blipFill rotWithShape="1">
          <a:blip r:embed="rId3">
            <a:extLst>
              <a:ext uri="{28A0092B-C50C-407E-A947-70E740481C1C}">
                <a14:useLocalDpi xmlns:a14="http://schemas.microsoft.com/office/drawing/2010/main" val="0"/>
              </a:ext>
            </a:extLst>
          </a:blip>
          <a:srcRect l="5737" t="2653" r="2114" b="12984"/>
          <a:stretch/>
        </p:blipFill>
        <p:spPr>
          <a:xfrm>
            <a:off x="108258" y="0"/>
            <a:ext cx="7341743" cy="6721475"/>
          </a:xfrm>
          <a:prstGeom prst="rect">
            <a:avLst/>
          </a:prstGeom>
        </p:spPr>
      </p:pic>
      <p:sp>
        <p:nvSpPr>
          <p:cNvPr id="2" name="タイトル 1">
            <a:extLst>
              <a:ext uri="{FF2B5EF4-FFF2-40B4-BE49-F238E27FC236}">
                <a16:creationId xmlns="" xmlns:a16="http://schemas.microsoft.com/office/drawing/2014/main" id="{F0B3FCAD-EA4D-475A-B43E-260C529E2B31}"/>
              </a:ext>
            </a:extLst>
          </p:cNvPr>
          <p:cNvSpPr>
            <a:spLocks noGrp="1"/>
          </p:cNvSpPr>
          <p:nvPr>
            <p:ph type="title"/>
          </p:nvPr>
        </p:nvSpPr>
        <p:spPr>
          <a:xfrm>
            <a:off x="7911397" y="220496"/>
            <a:ext cx="3930343" cy="1816124"/>
          </a:xfrm>
        </p:spPr>
        <p:txBody>
          <a:bodyPr vert="horz" lIns="91440" tIns="45720" rIns="91440" bIns="45720" rtlCol="0" anchor="ctr">
            <a:normAutofit/>
          </a:bodyPr>
          <a:lstStyle/>
          <a:p>
            <a:pPr algn="ctr"/>
            <a:r>
              <a:rPr kumimoji="1" lang="en-US" altLang="ja-JP" dirty="0"/>
              <a:t>Q3</a:t>
            </a:r>
            <a:r>
              <a:rPr kumimoji="1" lang="ja-JP" altLang="en-US" dirty="0"/>
              <a:t>・</a:t>
            </a:r>
            <a:r>
              <a:rPr kumimoji="1" lang="en-US" altLang="ja-JP" dirty="0"/>
              <a:t>Q8</a:t>
            </a:r>
            <a:r>
              <a:rPr kumimoji="1" lang="ja-JP" altLang="en-US" dirty="0"/>
              <a:t>決定木</a:t>
            </a:r>
            <a:r>
              <a:rPr kumimoji="1" lang="en-US" altLang="ja-JP" dirty="0"/>
              <a:t/>
            </a:r>
            <a:br>
              <a:rPr kumimoji="1" lang="en-US" altLang="ja-JP" dirty="0"/>
            </a:br>
            <a:r>
              <a:rPr kumimoji="1" lang="ja-JP" altLang="en-US" dirty="0"/>
              <a:t>分析結果</a:t>
            </a:r>
            <a:endParaRPr kumimoji="1" lang="en-US" altLang="ja-JP" dirty="0"/>
          </a:p>
        </p:txBody>
      </p:sp>
      <p:sp>
        <p:nvSpPr>
          <p:cNvPr id="4" name="日付プレースホルダー 3">
            <a:extLst>
              <a:ext uri="{FF2B5EF4-FFF2-40B4-BE49-F238E27FC236}">
                <a16:creationId xmlns="" xmlns:a16="http://schemas.microsoft.com/office/drawing/2014/main" id="{ECD4F74A-73BB-4CF4-BD6E-0D6B908C011F}"/>
              </a:ext>
            </a:extLst>
          </p:cNvPr>
          <p:cNvSpPr>
            <a:spLocks noGrp="1"/>
          </p:cNvSpPr>
          <p:nvPr>
            <p:ph type="dt" sz="half" idx="10"/>
          </p:nvPr>
        </p:nvSpPr>
        <p:spPr>
          <a:xfrm>
            <a:off x="7635687" y="6287625"/>
            <a:ext cx="1923206" cy="537245"/>
          </a:xfrm>
          <a:noFill/>
        </p:spPr>
        <p:txBody>
          <a:bodyPr vert="horz" lIns="91440" tIns="45720" rIns="91440" bIns="45720" rtlCol="0" anchor="ctr">
            <a:normAutofit/>
          </a:bodyPr>
          <a:lstStyle/>
          <a:p>
            <a:pPr defTabSz="457200">
              <a:spcAft>
                <a:spcPts val="600"/>
              </a:spcAft>
            </a:pPr>
            <a:r>
              <a:rPr kumimoji="1" lang="en-US" altLang="ja-JP" sz="2000"/>
              <a:t>2017/12/16</a:t>
            </a:r>
            <a:endParaRPr kumimoji="1" lang="en-US" altLang="ja-JP" sz="2000" dirty="0"/>
          </a:p>
        </p:txBody>
      </p:sp>
      <p:sp>
        <p:nvSpPr>
          <p:cNvPr id="5" name="スライド番号プレースホルダー 4">
            <a:extLst>
              <a:ext uri="{FF2B5EF4-FFF2-40B4-BE49-F238E27FC236}">
                <a16:creationId xmlns="" xmlns:a16="http://schemas.microsoft.com/office/drawing/2014/main" id="{3E22BA1C-D087-4FC3-BBDF-9905B02DE6A0}"/>
              </a:ext>
            </a:extLst>
          </p:cNvPr>
          <p:cNvSpPr>
            <a:spLocks noGrp="1"/>
          </p:cNvSpPr>
          <p:nvPr>
            <p:ph type="sldNum" sz="quarter" idx="12"/>
          </p:nvPr>
        </p:nvSpPr>
        <p:spPr>
          <a:xfrm>
            <a:off x="10860160" y="6287624"/>
            <a:ext cx="1185875" cy="537245"/>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2800" smtClean="0"/>
              <a:pPr defTabSz="457200">
                <a:spcAft>
                  <a:spcPts val="600"/>
                </a:spcAft>
              </a:pPr>
              <a:t>37</a:t>
            </a:fld>
            <a:endParaRPr kumimoji="1" lang="en-US" altLang="ja-JP" sz="1200" dirty="0"/>
          </a:p>
        </p:txBody>
      </p:sp>
      <p:sp>
        <p:nvSpPr>
          <p:cNvPr id="8" name="テキスト ボックス 7">
            <a:extLst>
              <a:ext uri="{FF2B5EF4-FFF2-40B4-BE49-F238E27FC236}">
                <a16:creationId xmlns="" xmlns:a16="http://schemas.microsoft.com/office/drawing/2014/main" id="{C538C8AB-DA61-4E1F-B626-4ED15742C79F}"/>
              </a:ext>
            </a:extLst>
          </p:cNvPr>
          <p:cNvSpPr txBox="1"/>
          <p:nvPr/>
        </p:nvSpPr>
        <p:spPr>
          <a:xfrm>
            <a:off x="477078" y="6501705"/>
            <a:ext cx="728869" cy="323165"/>
          </a:xfrm>
          <a:prstGeom prst="rect">
            <a:avLst/>
          </a:prstGeom>
          <a:solidFill>
            <a:schemeClr val="bg1"/>
          </a:solidFill>
        </p:spPr>
        <p:txBody>
          <a:bodyPr wrap="square" rtlCol="0">
            <a:spAutoFit/>
          </a:bodyPr>
          <a:lstStyle/>
          <a:p>
            <a:r>
              <a:rPr lang="en-US" altLang="ja-JP" sz="1500" b="1" dirty="0"/>
              <a:t>n</a:t>
            </a:r>
            <a:r>
              <a:rPr lang="ja-JP" altLang="en-US" sz="1500" b="1" dirty="0"/>
              <a:t>＝</a:t>
            </a:r>
            <a:r>
              <a:rPr lang="en-US" altLang="ja-JP" sz="1500" b="1" dirty="0"/>
              <a:t>10</a:t>
            </a:r>
            <a:endParaRPr kumimoji="1" lang="ja-JP" altLang="en-US" sz="1500" b="1" dirty="0"/>
          </a:p>
        </p:txBody>
      </p:sp>
      <p:sp>
        <p:nvSpPr>
          <p:cNvPr id="9" name="テキスト ボックス 8">
            <a:extLst>
              <a:ext uri="{FF2B5EF4-FFF2-40B4-BE49-F238E27FC236}">
                <a16:creationId xmlns="" xmlns:a16="http://schemas.microsoft.com/office/drawing/2014/main" id="{24E94292-5CDA-4193-B6E4-ABF74CE3F1B6}"/>
              </a:ext>
            </a:extLst>
          </p:cNvPr>
          <p:cNvSpPr txBox="1"/>
          <p:nvPr/>
        </p:nvSpPr>
        <p:spPr>
          <a:xfrm>
            <a:off x="1331840" y="6501706"/>
            <a:ext cx="728869" cy="323165"/>
          </a:xfrm>
          <a:prstGeom prst="rect">
            <a:avLst/>
          </a:prstGeom>
          <a:solidFill>
            <a:schemeClr val="bg1"/>
          </a:solidFill>
        </p:spPr>
        <p:txBody>
          <a:bodyPr wrap="square" rtlCol="0">
            <a:spAutoFit/>
          </a:bodyPr>
          <a:lstStyle/>
          <a:p>
            <a:r>
              <a:rPr lang="en-US" altLang="ja-JP" sz="1500" b="1" dirty="0"/>
              <a:t>n</a:t>
            </a:r>
            <a:r>
              <a:rPr lang="ja-JP" altLang="en-US" sz="1500" b="1" dirty="0"/>
              <a:t>＝</a:t>
            </a:r>
            <a:r>
              <a:rPr lang="en-US" altLang="ja-JP" sz="1500" b="1" dirty="0"/>
              <a:t>16</a:t>
            </a:r>
            <a:endParaRPr kumimoji="1" lang="ja-JP" altLang="en-US" sz="1500" b="1" dirty="0"/>
          </a:p>
        </p:txBody>
      </p:sp>
      <p:cxnSp>
        <p:nvCxnSpPr>
          <p:cNvPr id="10" name="直線コネクタ 9">
            <a:extLst>
              <a:ext uri="{FF2B5EF4-FFF2-40B4-BE49-F238E27FC236}">
                <a16:creationId xmlns="" xmlns:a16="http://schemas.microsoft.com/office/drawing/2014/main" id="{51531F4F-633B-48A4-B3E1-EA8AA512555F}"/>
              </a:ext>
            </a:extLst>
          </p:cNvPr>
          <p:cNvCxnSpPr>
            <a:cxnSpLocks/>
          </p:cNvCxnSpPr>
          <p:nvPr/>
        </p:nvCxnSpPr>
        <p:spPr>
          <a:xfrm flipH="1">
            <a:off x="7384976" y="100853"/>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 name="テキスト ボックス 10">
            <a:extLst>
              <a:ext uri="{FF2B5EF4-FFF2-40B4-BE49-F238E27FC236}">
                <a16:creationId xmlns="" xmlns:a16="http://schemas.microsoft.com/office/drawing/2014/main" id="{43CC4A9F-31B6-45CD-9D7D-20AB61E54859}"/>
              </a:ext>
            </a:extLst>
          </p:cNvPr>
          <p:cNvSpPr txBox="1"/>
          <p:nvPr/>
        </p:nvSpPr>
        <p:spPr>
          <a:xfrm>
            <a:off x="7765473" y="2036620"/>
            <a:ext cx="3948545" cy="1661993"/>
          </a:xfrm>
          <a:prstGeom prst="rect">
            <a:avLst/>
          </a:prstGeom>
          <a:noFill/>
        </p:spPr>
        <p:txBody>
          <a:bodyPr wrap="square" rtlCol="0">
            <a:spAutoFit/>
          </a:bodyPr>
          <a:lstStyle/>
          <a:p>
            <a:r>
              <a:rPr kumimoji="1" lang="ja-JP" altLang="en-US" sz="2400" dirty="0"/>
              <a:t>まとめ</a:t>
            </a:r>
            <a:endParaRPr kumimoji="1" lang="en-US" altLang="ja-JP" sz="2400" dirty="0"/>
          </a:p>
          <a:p>
            <a:r>
              <a:rPr kumimoji="1" lang="ja-JP" altLang="en-US" dirty="0"/>
              <a:t>商品紹介を好む傾向にあるグループと、仲良し度の機能と</a:t>
            </a:r>
            <a:r>
              <a:rPr kumimoji="1" lang="en-US" altLang="ja-JP" dirty="0"/>
              <a:t>URL</a:t>
            </a:r>
            <a:r>
              <a:rPr kumimoji="1" lang="ja-JP" altLang="en-US" dirty="0"/>
              <a:t>を好まないグループに分かれた</a:t>
            </a:r>
            <a:endParaRPr kumimoji="1" lang="en-US" altLang="ja-JP" dirty="0"/>
          </a:p>
          <a:p>
            <a:pPr marL="457200" indent="-457200">
              <a:buFont typeface="+mj-ea"/>
              <a:buAutoNum type="circleNumDbPlain"/>
            </a:pPr>
            <a:endParaRPr kumimoji="1" lang="ja-JP" altLang="en-US" sz="2400" dirty="0"/>
          </a:p>
        </p:txBody>
      </p:sp>
      <p:sp>
        <p:nvSpPr>
          <p:cNvPr id="13" name="正方形/長方形 12">
            <a:extLst>
              <a:ext uri="{FF2B5EF4-FFF2-40B4-BE49-F238E27FC236}">
                <a16:creationId xmlns="" xmlns:a16="http://schemas.microsoft.com/office/drawing/2014/main" id="{3010E729-0887-4CE7-859B-6D4138F08FBF}"/>
              </a:ext>
            </a:extLst>
          </p:cNvPr>
          <p:cNvSpPr/>
          <p:nvPr/>
        </p:nvSpPr>
        <p:spPr>
          <a:xfrm>
            <a:off x="7844203" y="4170767"/>
            <a:ext cx="3934094" cy="1938992"/>
          </a:xfrm>
          <a:prstGeom prst="rect">
            <a:avLst/>
          </a:prstGeom>
        </p:spPr>
        <p:txBody>
          <a:bodyPr wrap="square">
            <a:spAutoFit/>
          </a:bodyPr>
          <a:lstStyle/>
          <a:p>
            <a:r>
              <a:rPr lang="ja-JP" altLang="en-US" sz="2400" dirty="0"/>
              <a:t>つまり！直交表２の場合</a:t>
            </a:r>
            <a:r>
              <a:rPr lang="en-US" altLang="ja-JP" sz="2400" dirty="0"/>
              <a:t>…</a:t>
            </a:r>
          </a:p>
          <a:p>
            <a:endParaRPr lang="en-US" altLang="ja-JP" sz="2400" dirty="0"/>
          </a:p>
          <a:p>
            <a:r>
              <a:rPr lang="en-US" altLang="ja-JP" dirty="0"/>
              <a:t>AI</a:t>
            </a:r>
            <a:r>
              <a:rPr lang="ja-JP" altLang="en-US" dirty="0"/>
              <a:t>を搭載している企業アカウントとのやりとりにおいて興味の上がったユーザーから魅力を得るためには商品紹介を載せた方がいい</a:t>
            </a:r>
            <a:endParaRPr lang="en-US" altLang="ja-JP" dirty="0"/>
          </a:p>
        </p:txBody>
      </p:sp>
    </p:spTree>
    <p:extLst>
      <p:ext uri="{BB962C8B-B14F-4D97-AF65-F5344CB8AC3E}">
        <p14:creationId xmlns:p14="http://schemas.microsoft.com/office/powerpoint/2010/main" val="22507604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9F0495EA-E8D6-49A0-BF19-58D0E28A0A7B}"/>
              </a:ext>
            </a:extLst>
          </p:cNvPr>
          <p:cNvSpPr>
            <a:spLocks noGrp="1"/>
          </p:cNvSpPr>
          <p:nvPr>
            <p:ph type="title"/>
          </p:nvPr>
        </p:nvSpPr>
        <p:spPr>
          <a:xfrm>
            <a:off x="7834828" y="241276"/>
            <a:ext cx="4038581" cy="1476687"/>
          </a:xfrm>
        </p:spPr>
        <p:txBody>
          <a:bodyPr vert="horz" lIns="91440" tIns="45720" rIns="91440" bIns="45720" rtlCol="0" anchor="ctr">
            <a:normAutofit/>
          </a:bodyPr>
          <a:lstStyle/>
          <a:p>
            <a:pPr algn="ctr"/>
            <a:r>
              <a:rPr kumimoji="1" lang="en-US" altLang="ja-JP" dirty="0"/>
              <a:t>Q10</a:t>
            </a:r>
            <a:r>
              <a:rPr kumimoji="1" lang="ja-JP" altLang="en-US" dirty="0"/>
              <a:t>・</a:t>
            </a:r>
            <a:r>
              <a:rPr kumimoji="1" lang="en-US" altLang="ja-JP" dirty="0"/>
              <a:t>Q5</a:t>
            </a:r>
            <a:r>
              <a:rPr kumimoji="1" lang="ja-JP" altLang="en-US" dirty="0"/>
              <a:t>決定木分析結果</a:t>
            </a:r>
          </a:p>
        </p:txBody>
      </p:sp>
      <p:sp>
        <p:nvSpPr>
          <p:cNvPr id="4" name="日付プレースホルダー 3">
            <a:extLst>
              <a:ext uri="{FF2B5EF4-FFF2-40B4-BE49-F238E27FC236}">
                <a16:creationId xmlns="" xmlns:a16="http://schemas.microsoft.com/office/drawing/2014/main" id="{01CBC4BF-E41C-4F8F-8ED7-49117D349EE2}"/>
              </a:ext>
            </a:extLst>
          </p:cNvPr>
          <p:cNvSpPr>
            <a:spLocks noGrp="1"/>
          </p:cNvSpPr>
          <p:nvPr>
            <p:ph type="dt" sz="half" idx="10"/>
          </p:nvPr>
        </p:nvSpPr>
        <p:spPr>
          <a:xfrm>
            <a:off x="8153399" y="6356350"/>
            <a:ext cx="1700720" cy="365125"/>
          </a:xfrm>
          <a:noFill/>
        </p:spPr>
        <p:txBody>
          <a:bodyPr vert="horz" lIns="91440" tIns="45720" rIns="91440" bIns="45720" rtlCol="0" anchor="ctr">
            <a:normAutofit/>
          </a:bodyPr>
          <a:lstStyle/>
          <a:p>
            <a:pPr defTabSz="457200">
              <a:spcAft>
                <a:spcPts val="600"/>
              </a:spcAft>
            </a:pPr>
            <a:r>
              <a:rPr kumimoji="1" lang="en-US" altLang="ja-JP" sz="1200"/>
              <a:t>2017/12/16</a:t>
            </a:r>
            <a:endParaRPr kumimoji="1" lang="en-US" altLang="ja-JP" sz="1200" dirty="0"/>
          </a:p>
        </p:txBody>
      </p:sp>
      <p:sp>
        <p:nvSpPr>
          <p:cNvPr id="5" name="スライド番号プレースホルダー 4">
            <a:extLst>
              <a:ext uri="{FF2B5EF4-FFF2-40B4-BE49-F238E27FC236}">
                <a16:creationId xmlns="" xmlns:a16="http://schemas.microsoft.com/office/drawing/2014/main" id="{936EC061-F0C4-44E5-B4C9-C45499F6FE1D}"/>
              </a:ext>
            </a:extLst>
          </p:cNvPr>
          <p:cNvSpPr>
            <a:spLocks noGrp="1"/>
          </p:cNvSpPr>
          <p:nvPr>
            <p:ph type="sldNum" sz="quarter" idx="12"/>
          </p:nvPr>
        </p:nvSpPr>
        <p:spPr>
          <a:xfrm>
            <a:off x="10632332" y="6356350"/>
            <a:ext cx="721468" cy="365125"/>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1200" smtClean="0"/>
              <a:pPr defTabSz="457200">
                <a:spcAft>
                  <a:spcPts val="600"/>
                </a:spcAft>
              </a:pPr>
              <a:t>38</a:t>
            </a:fld>
            <a:endParaRPr kumimoji="1" lang="en-US" altLang="ja-JP" sz="1200"/>
          </a:p>
        </p:txBody>
      </p:sp>
      <p:cxnSp>
        <p:nvCxnSpPr>
          <p:cNvPr id="10" name="直線コネクタ 9">
            <a:extLst>
              <a:ext uri="{FF2B5EF4-FFF2-40B4-BE49-F238E27FC236}">
                <a16:creationId xmlns="" xmlns:a16="http://schemas.microsoft.com/office/drawing/2014/main" id="{6ABD5B56-E777-4C37-86D7-545E1F905EDF}"/>
              </a:ext>
            </a:extLst>
          </p:cNvPr>
          <p:cNvCxnSpPr>
            <a:cxnSpLocks/>
          </p:cNvCxnSpPr>
          <p:nvPr/>
        </p:nvCxnSpPr>
        <p:spPr>
          <a:xfrm flipH="1">
            <a:off x="7384976" y="60512"/>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13" name="図 12">
            <a:extLst>
              <a:ext uri="{FF2B5EF4-FFF2-40B4-BE49-F238E27FC236}">
                <a16:creationId xmlns="" xmlns:a16="http://schemas.microsoft.com/office/drawing/2014/main" id="{DC90155F-C36A-489A-80F4-F34DA1480C82}"/>
              </a:ext>
            </a:extLst>
          </p:cNvPr>
          <p:cNvPicPr>
            <a:picLocks noChangeAspect="1"/>
          </p:cNvPicPr>
          <p:nvPr/>
        </p:nvPicPr>
        <p:blipFill rotWithShape="1">
          <a:blip r:embed="rId2">
            <a:extLst>
              <a:ext uri="{28A0092B-C50C-407E-A947-70E740481C1C}">
                <a14:useLocalDpi xmlns:a14="http://schemas.microsoft.com/office/drawing/2010/main" val="0"/>
              </a:ext>
            </a:extLst>
          </a:blip>
          <a:srcRect l="3625" r="4170" b="9420"/>
          <a:stretch/>
        </p:blipFill>
        <p:spPr>
          <a:xfrm>
            <a:off x="135021" y="79274"/>
            <a:ext cx="6900282" cy="6778726"/>
          </a:xfrm>
          <a:prstGeom prst="rect">
            <a:avLst/>
          </a:prstGeom>
        </p:spPr>
      </p:pic>
      <p:sp>
        <p:nvSpPr>
          <p:cNvPr id="14" name="テキスト ボックス 13">
            <a:extLst>
              <a:ext uri="{FF2B5EF4-FFF2-40B4-BE49-F238E27FC236}">
                <a16:creationId xmlns="" xmlns:a16="http://schemas.microsoft.com/office/drawing/2014/main" id="{8B057C4E-667C-4600-B6ED-A9FEA24BFEAD}"/>
              </a:ext>
            </a:extLst>
          </p:cNvPr>
          <p:cNvSpPr txBox="1"/>
          <p:nvPr/>
        </p:nvSpPr>
        <p:spPr>
          <a:xfrm>
            <a:off x="7834828" y="1590275"/>
            <a:ext cx="3948545" cy="3046988"/>
          </a:xfrm>
          <a:prstGeom prst="rect">
            <a:avLst/>
          </a:prstGeom>
          <a:noFill/>
        </p:spPr>
        <p:txBody>
          <a:bodyPr wrap="square" rtlCol="0">
            <a:spAutoFit/>
          </a:bodyPr>
          <a:lstStyle/>
          <a:p>
            <a:r>
              <a:rPr kumimoji="1" lang="ja-JP" altLang="en-US" sz="2400" dirty="0"/>
              <a:t>まとめ</a:t>
            </a:r>
            <a:endParaRPr kumimoji="1" lang="en-US" altLang="ja-JP" sz="2400" dirty="0"/>
          </a:p>
          <a:p>
            <a:r>
              <a:rPr lang="ja-JP" altLang="en-US" sz="2400" dirty="0"/>
              <a:t>インドア派のグループは敬語で癒しを求めるグループ、敬語で性別を考慮に入れるグループ、</a:t>
            </a:r>
            <a:endParaRPr lang="en-US" altLang="ja-JP" sz="2400" dirty="0"/>
          </a:p>
          <a:p>
            <a:r>
              <a:rPr lang="ja-JP" altLang="en-US" sz="2400" dirty="0"/>
              <a:t>敬語を特に好むグループはアウトドア派の人が多かった。</a:t>
            </a:r>
            <a:endParaRPr kumimoji="1" lang="ja-JP" altLang="en-US" sz="2400" dirty="0"/>
          </a:p>
        </p:txBody>
      </p:sp>
      <p:sp>
        <p:nvSpPr>
          <p:cNvPr id="15" name="正方形/長方形 14">
            <a:extLst>
              <a:ext uri="{FF2B5EF4-FFF2-40B4-BE49-F238E27FC236}">
                <a16:creationId xmlns="" xmlns:a16="http://schemas.microsoft.com/office/drawing/2014/main" id="{C5943DFE-395D-41A0-BC95-BB0F9ACD3C59}"/>
              </a:ext>
            </a:extLst>
          </p:cNvPr>
          <p:cNvSpPr/>
          <p:nvPr/>
        </p:nvSpPr>
        <p:spPr>
          <a:xfrm>
            <a:off x="7834828" y="4637263"/>
            <a:ext cx="3668328" cy="1846659"/>
          </a:xfrm>
          <a:prstGeom prst="rect">
            <a:avLst/>
          </a:prstGeom>
        </p:spPr>
        <p:txBody>
          <a:bodyPr wrap="square">
            <a:spAutoFit/>
          </a:bodyPr>
          <a:lstStyle/>
          <a:p>
            <a:r>
              <a:rPr lang="ja-JP" altLang="en-US" sz="2400" dirty="0"/>
              <a:t>つまり！</a:t>
            </a:r>
            <a:r>
              <a:rPr lang="en-US" altLang="ja-JP" sz="2400" dirty="0"/>
              <a:t>Q7</a:t>
            </a:r>
            <a:r>
              <a:rPr lang="ja-JP" altLang="en-US" sz="2400" dirty="0"/>
              <a:t>の場合</a:t>
            </a:r>
            <a:r>
              <a:rPr lang="en-US" altLang="ja-JP" sz="2400" dirty="0"/>
              <a:t>…</a:t>
            </a:r>
          </a:p>
          <a:p>
            <a:r>
              <a:rPr lang="en-US" altLang="ja-JP" dirty="0"/>
              <a:t>AI</a:t>
            </a:r>
            <a:r>
              <a:rPr lang="ja-JP" altLang="en-US" dirty="0"/>
              <a:t>を搭載している企業アカウントとのやりとりにおいて興味の上がったユーザーから信用を得るためにはアウトドア派にもインドア派の人にも敬語が好まれる</a:t>
            </a:r>
            <a:endParaRPr lang="en-US" altLang="ja-JP" dirty="0"/>
          </a:p>
        </p:txBody>
      </p:sp>
    </p:spTree>
    <p:extLst>
      <p:ext uri="{BB962C8B-B14F-4D97-AF65-F5344CB8AC3E}">
        <p14:creationId xmlns:p14="http://schemas.microsoft.com/office/powerpoint/2010/main" val="38870255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BE62465C-1866-41EA-ACD1-008ABC0D0D42}"/>
              </a:ext>
            </a:extLst>
          </p:cNvPr>
          <p:cNvSpPr>
            <a:spLocks noGrp="1"/>
          </p:cNvSpPr>
          <p:nvPr>
            <p:ph type="title"/>
          </p:nvPr>
        </p:nvSpPr>
        <p:spPr>
          <a:xfrm>
            <a:off x="7889032" y="263544"/>
            <a:ext cx="3985592" cy="1689948"/>
          </a:xfrm>
        </p:spPr>
        <p:txBody>
          <a:bodyPr vert="horz" lIns="91440" tIns="45720" rIns="91440" bIns="45720" rtlCol="0" anchor="ctr">
            <a:normAutofit fontScale="90000"/>
          </a:bodyPr>
          <a:lstStyle/>
          <a:p>
            <a:pPr algn="ctr"/>
            <a:r>
              <a:rPr kumimoji="1" lang="en-US" altLang="ja-JP" dirty="0"/>
              <a:t>Q10</a:t>
            </a:r>
            <a:r>
              <a:rPr kumimoji="1" lang="ja-JP" altLang="en-US" dirty="0"/>
              <a:t>・</a:t>
            </a:r>
            <a:r>
              <a:rPr kumimoji="1" lang="en-US" altLang="ja-JP" dirty="0"/>
              <a:t>Q6</a:t>
            </a:r>
            <a:r>
              <a:rPr kumimoji="1" lang="ja-JP" altLang="en-US" dirty="0"/>
              <a:t>決定木</a:t>
            </a:r>
            <a:r>
              <a:rPr kumimoji="1" lang="en-US" altLang="ja-JP" dirty="0"/>
              <a:t/>
            </a:r>
            <a:br>
              <a:rPr kumimoji="1" lang="en-US" altLang="ja-JP" dirty="0"/>
            </a:br>
            <a:r>
              <a:rPr kumimoji="1" lang="ja-JP" altLang="en-US" dirty="0"/>
              <a:t>分析結果</a:t>
            </a:r>
          </a:p>
        </p:txBody>
      </p:sp>
      <p:sp>
        <p:nvSpPr>
          <p:cNvPr id="4" name="日付プレースホルダー 3">
            <a:extLst>
              <a:ext uri="{FF2B5EF4-FFF2-40B4-BE49-F238E27FC236}">
                <a16:creationId xmlns="" xmlns:a16="http://schemas.microsoft.com/office/drawing/2014/main" id="{8D658A41-86FF-4BE3-A97B-3235087844F4}"/>
              </a:ext>
            </a:extLst>
          </p:cNvPr>
          <p:cNvSpPr>
            <a:spLocks noGrp="1"/>
          </p:cNvSpPr>
          <p:nvPr>
            <p:ph type="dt" sz="half" idx="10"/>
          </p:nvPr>
        </p:nvSpPr>
        <p:spPr>
          <a:xfrm>
            <a:off x="7678045" y="6202779"/>
            <a:ext cx="2288242" cy="683185"/>
          </a:xfrm>
          <a:noFill/>
        </p:spPr>
        <p:txBody>
          <a:bodyPr vert="horz" lIns="91440" tIns="45720" rIns="91440" bIns="45720" rtlCol="0" anchor="ctr">
            <a:normAutofit/>
          </a:bodyPr>
          <a:lstStyle/>
          <a:p>
            <a:pPr defTabSz="457200">
              <a:spcAft>
                <a:spcPts val="600"/>
              </a:spcAft>
            </a:pPr>
            <a:r>
              <a:rPr kumimoji="1" lang="en-US" altLang="ja-JP" sz="2000"/>
              <a:t>2017/12/16</a:t>
            </a:r>
            <a:endParaRPr kumimoji="1" lang="en-US" altLang="ja-JP" sz="2000" dirty="0"/>
          </a:p>
        </p:txBody>
      </p:sp>
      <p:sp>
        <p:nvSpPr>
          <p:cNvPr id="5" name="スライド番号プレースホルダー 4">
            <a:extLst>
              <a:ext uri="{FF2B5EF4-FFF2-40B4-BE49-F238E27FC236}">
                <a16:creationId xmlns="" xmlns:a16="http://schemas.microsoft.com/office/drawing/2014/main" id="{AF95D3B9-F958-4352-8EF8-4A6C4AB4A4EA}"/>
              </a:ext>
            </a:extLst>
          </p:cNvPr>
          <p:cNvSpPr>
            <a:spLocks noGrp="1"/>
          </p:cNvSpPr>
          <p:nvPr>
            <p:ph type="sldNum" sz="quarter" idx="12"/>
          </p:nvPr>
        </p:nvSpPr>
        <p:spPr>
          <a:xfrm>
            <a:off x="10243944" y="6112011"/>
            <a:ext cx="1853262" cy="864720"/>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2400" smtClean="0"/>
              <a:pPr defTabSz="457200">
                <a:spcAft>
                  <a:spcPts val="600"/>
                </a:spcAft>
              </a:pPr>
              <a:t>39</a:t>
            </a:fld>
            <a:endParaRPr kumimoji="1" lang="en-US" altLang="ja-JP" sz="1200" dirty="0"/>
          </a:p>
        </p:txBody>
      </p:sp>
      <p:cxnSp>
        <p:nvCxnSpPr>
          <p:cNvPr id="10" name="直線コネクタ 9">
            <a:extLst>
              <a:ext uri="{FF2B5EF4-FFF2-40B4-BE49-F238E27FC236}">
                <a16:creationId xmlns="" xmlns:a16="http://schemas.microsoft.com/office/drawing/2014/main" id="{D3EF3862-ED04-4A0E-9931-1B290E570448}"/>
              </a:ext>
            </a:extLst>
          </p:cNvPr>
          <p:cNvCxnSpPr>
            <a:cxnSpLocks/>
          </p:cNvCxnSpPr>
          <p:nvPr/>
        </p:nvCxnSpPr>
        <p:spPr>
          <a:xfrm flipH="1">
            <a:off x="7384976" y="60512"/>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6" name="図 5">
            <a:extLst>
              <a:ext uri="{FF2B5EF4-FFF2-40B4-BE49-F238E27FC236}">
                <a16:creationId xmlns="" xmlns:a16="http://schemas.microsoft.com/office/drawing/2014/main" id="{859C6362-844A-4BBE-AE95-DB8F0ED8A047}"/>
              </a:ext>
            </a:extLst>
          </p:cNvPr>
          <p:cNvPicPr>
            <a:picLocks noChangeAspect="1"/>
          </p:cNvPicPr>
          <p:nvPr/>
        </p:nvPicPr>
        <p:blipFill rotWithShape="1">
          <a:blip r:embed="rId3">
            <a:extLst>
              <a:ext uri="{28A0092B-C50C-407E-A947-70E740481C1C}">
                <a14:useLocalDpi xmlns:a14="http://schemas.microsoft.com/office/drawing/2010/main" val="0"/>
              </a:ext>
            </a:extLst>
          </a:blip>
          <a:srcRect l="5389" r="722" b="10282"/>
          <a:stretch/>
        </p:blipFill>
        <p:spPr>
          <a:xfrm>
            <a:off x="234131" y="332509"/>
            <a:ext cx="6647527" cy="6352309"/>
          </a:xfrm>
          <a:prstGeom prst="rect">
            <a:avLst/>
          </a:prstGeom>
        </p:spPr>
      </p:pic>
      <p:sp>
        <p:nvSpPr>
          <p:cNvPr id="14" name="テキスト ボックス 13">
            <a:extLst>
              <a:ext uri="{FF2B5EF4-FFF2-40B4-BE49-F238E27FC236}">
                <a16:creationId xmlns="" xmlns:a16="http://schemas.microsoft.com/office/drawing/2014/main" id="{D7F784CC-EBC7-4A20-A96D-7D856FF08153}"/>
              </a:ext>
            </a:extLst>
          </p:cNvPr>
          <p:cNvSpPr txBox="1"/>
          <p:nvPr/>
        </p:nvSpPr>
        <p:spPr>
          <a:xfrm>
            <a:off x="7795093" y="1711820"/>
            <a:ext cx="3948545" cy="1938992"/>
          </a:xfrm>
          <a:prstGeom prst="rect">
            <a:avLst/>
          </a:prstGeom>
          <a:noFill/>
        </p:spPr>
        <p:txBody>
          <a:bodyPr wrap="square" rtlCol="0">
            <a:spAutoFit/>
          </a:bodyPr>
          <a:lstStyle/>
          <a:p>
            <a:r>
              <a:rPr kumimoji="1" lang="ja-JP" altLang="en-US" sz="2400" dirty="0"/>
              <a:t>まとめ</a:t>
            </a:r>
            <a:endParaRPr lang="en-US" altLang="ja-JP" sz="2400" dirty="0"/>
          </a:p>
          <a:p>
            <a:r>
              <a:rPr kumimoji="1" lang="ja-JP" altLang="en-US" sz="2400" dirty="0"/>
              <a:t>インドア派の人には癒されたくない人が多いことがわかった。</a:t>
            </a:r>
            <a:endParaRPr kumimoji="1" lang="en-US" altLang="ja-JP" sz="2400" dirty="0"/>
          </a:p>
          <a:p>
            <a:pPr marL="457200" indent="-457200">
              <a:buFont typeface="+mj-ea"/>
              <a:buAutoNum type="circleNumDbPlain"/>
            </a:pPr>
            <a:endParaRPr kumimoji="1" lang="ja-JP" altLang="en-US" sz="2400" dirty="0"/>
          </a:p>
        </p:txBody>
      </p:sp>
      <p:sp>
        <p:nvSpPr>
          <p:cNvPr id="15" name="正方形/長方形 14">
            <a:extLst>
              <a:ext uri="{FF2B5EF4-FFF2-40B4-BE49-F238E27FC236}">
                <a16:creationId xmlns="" xmlns:a16="http://schemas.microsoft.com/office/drawing/2014/main" id="{ACDC6695-5824-4375-AD97-FE91C8EB8EBE}"/>
              </a:ext>
            </a:extLst>
          </p:cNvPr>
          <p:cNvSpPr/>
          <p:nvPr/>
        </p:nvSpPr>
        <p:spPr>
          <a:xfrm>
            <a:off x="7966888" y="3650812"/>
            <a:ext cx="3668328" cy="2215991"/>
          </a:xfrm>
          <a:prstGeom prst="rect">
            <a:avLst/>
          </a:prstGeom>
        </p:spPr>
        <p:txBody>
          <a:bodyPr wrap="square">
            <a:spAutoFit/>
          </a:bodyPr>
          <a:lstStyle/>
          <a:p>
            <a:r>
              <a:rPr lang="ja-JP" altLang="en-US" sz="2400" dirty="0"/>
              <a:t>つまり！</a:t>
            </a:r>
            <a:r>
              <a:rPr lang="en-US" altLang="ja-JP" sz="2400" dirty="0"/>
              <a:t>Q6</a:t>
            </a:r>
            <a:r>
              <a:rPr lang="ja-JP" altLang="en-US" sz="2400" dirty="0"/>
              <a:t>の場合</a:t>
            </a:r>
            <a:r>
              <a:rPr lang="en-US" altLang="ja-JP" sz="2400" dirty="0"/>
              <a:t>…</a:t>
            </a:r>
          </a:p>
          <a:p>
            <a:endParaRPr lang="en-US" altLang="ja-JP" sz="2400" dirty="0"/>
          </a:p>
          <a:p>
            <a:r>
              <a:rPr lang="en-US" altLang="ja-JP" dirty="0"/>
              <a:t>AI</a:t>
            </a:r>
            <a:r>
              <a:rPr lang="ja-JP" altLang="en-US" dirty="0"/>
              <a:t>を搭載している企業アカウントとのやりとりにおいて興味の上がったユーザーから魅力を得るためにはインドア派の人には癒しではない性格を採用した方がいい！</a:t>
            </a:r>
            <a:endParaRPr lang="en-US" altLang="ja-JP" dirty="0"/>
          </a:p>
        </p:txBody>
      </p:sp>
    </p:spTree>
    <p:extLst>
      <p:ext uri="{BB962C8B-B14F-4D97-AF65-F5344CB8AC3E}">
        <p14:creationId xmlns:p14="http://schemas.microsoft.com/office/powerpoint/2010/main" val="7856572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画面の領域">
            <a:extLst>
              <a:ext uri="{FF2B5EF4-FFF2-40B4-BE49-F238E27FC236}">
                <a16:creationId xmlns="" xmlns:a16="http://schemas.microsoft.com/office/drawing/2014/main" id="{E6BA69AB-0658-4245-BED1-D7959F5118EA}"/>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81094" y="1066946"/>
            <a:ext cx="10973548" cy="5965620"/>
          </a:xfrm>
          <a:prstGeom prst="rect">
            <a:avLst/>
          </a:prstGeom>
        </p:spPr>
      </p:pic>
      <p:sp>
        <p:nvSpPr>
          <p:cNvPr id="3" name="楕円 2">
            <a:extLst>
              <a:ext uri="{FF2B5EF4-FFF2-40B4-BE49-F238E27FC236}">
                <a16:creationId xmlns="" xmlns:a16="http://schemas.microsoft.com/office/drawing/2014/main" id="{187B1185-6C19-4EDA-B919-2B3D180549B2}"/>
              </a:ext>
            </a:extLst>
          </p:cNvPr>
          <p:cNvSpPr/>
          <p:nvPr/>
        </p:nvSpPr>
        <p:spPr>
          <a:xfrm>
            <a:off x="1381914" y="5787764"/>
            <a:ext cx="1340662" cy="905875"/>
          </a:xfrm>
          <a:prstGeom prst="ellipse">
            <a:avLst/>
          </a:prstGeom>
          <a:noFill/>
          <a:ln w="28575">
            <a:solidFill>
              <a:srgbClr val="C0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 xmlns:a16="http://schemas.microsoft.com/office/drawing/2014/main" id="{E3DCFC7C-8D57-4BA6-A41D-19E6FE116988}"/>
              </a:ext>
            </a:extLst>
          </p:cNvPr>
          <p:cNvSpPr>
            <a:spLocks noGrp="1"/>
          </p:cNvSpPr>
          <p:nvPr>
            <p:ph type="title"/>
          </p:nvPr>
        </p:nvSpPr>
        <p:spPr>
          <a:xfrm>
            <a:off x="0" y="10919"/>
            <a:ext cx="10515600" cy="1325563"/>
          </a:xfrm>
        </p:spPr>
        <p:txBody>
          <a:bodyPr>
            <a:normAutofit/>
          </a:bodyPr>
          <a:lstStyle/>
          <a:p>
            <a:r>
              <a:rPr kumimoji="1" lang="ja-JP" altLang="en-US" sz="5400" dirty="0"/>
              <a:t>はじめに</a:t>
            </a:r>
          </a:p>
        </p:txBody>
      </p:sp>
      <p:sp>
        <p:nvSpPr>
          <p:cNvPr id="7" name="テキスト ボックス 6">
            <a:extLst>
              <a:ext uri="{FF2B5EF4-FFF2-40B4-BE49-F238E27FC236}">
                <a16:creationId xmlns="" xmlns:a16="http://schemas.microsoft.com/office/drawing/2014/main" id="{7671C86B-24B8-4992-8DFF-3A5FEF99A775}"/>
              </a:ext>
            </a:extLst>
          </p:cNvPr>
          <p:cNvSpPr txBox="1"/>
          <p:nvPr/>
        </p:nvSpPr>
        <p:spPr>
          <a:xfrm>
            <a:off x="3149776" y="482171"/>
            <a:ext cx="10044440" cy="584775"/>
          </a:xfrm>
          <a:prstGeom prst="rect">
            <a:avLst/>
          </a:prstGeom>
          <a:noFill/>
        </p:spPr>
        <p:txBody>
          <a:bodyPr wrap="square" rtlCol="0">
            <a:spAutoFit/>
          </a:bodyPr>
          <a:lstStyle/>
          <a:p>
            <a:r>
              <a:rPr kumimoji="1" lang="ja-JP" altLang="en-US" sz="1600" dirty="0"/>
              <a:t>私たちの身の回りで</a:t>
            </a:r>
            <a:r>
              <a:rPr kumimoji="1" lang="en-US" altLang="ja-JP" sz="1600" dirty="0"/>
              <a:t>LINE</a:t>
            </a:r>
            <a:r>
              <a:rPr kumimoji="1" lang="ja-JP" altLang="en-US" sz="1600" dirty="0"/>
              <a:t>公式アカウントをブロックしている人が多いという事に気づき</a:t>
            </a:r>
            <a:endParaRPr kumimoji="1" lang="en-US" altLang="ja-JP" sz="1600" dirty="0"/>
          </a:p>
          <a:p>
            <a:r>
              <a:rPr kumimoji="1" lang="ja-JP" altLang="en-US" sz="1600" dirty="0"/>
              <a:t>そのことから企業は</a:t>
            </a:r>
            <a:r>
              <a:rPr kumimoji="1" lang="en-US" altLang="ja-JP" sz="1600" dirty="0"/>
              <a:t>LINE</a:t>
            </a:r>
            <a:r>
              <a:rPr kumimoji="1" lang="ja-JP" altLang="en-US" sz="1600" dirty="0"/>
              <a:t>公式アカウントをうまく活用できていないのではないかと</a:t>
            </a:r>
            <a:r>
              <a:rPr lang="ja-JP" altLang="en-US" sz="1600" dirty="0"/>
              <a:t>考えた</a:t>
            </a:r>
            <a:endParaRPr lang="en-US" altLang="ja-JP" sz="1600" dirty="0"/>
          </a:p>
        </p:txBody>
      </p:sp>
      <p:sp>
        <p:nvSpPr>
          <p:cNvPr id="6" name="吹き出し: 線 5">
            <a:extLst>
              <a:ext uri="{FF2B5EF4-FFF2-40B4-BE49-F238E27FC236}">
                <a16:creationId xmlns="" xmlns:a16="http://schemas.microsoft.com/office/drawing/2014/main" id="{6344D7B9-F380-4C0D-B07C-C2FAACA35B33}"/>
              </a:ext>
            </a:extLst>
          </p:cNvPr>
          <p:cNvSpPr/>
          <p:nvPr/>
        </p:nvSpPr>
        <p:spPr>
          <a:xfrm>
            <a:off x="116878" y="5018886"/>
            <a:ext cx="1567543" cy="617323"/>
          </a:xfrm>
          <a:prstGeom prst="borderCallout1">
            <a:avLst>
              <a:gd name="adj1" fmla="val 107403"/>
              <a:gd name="adj2" fmla="val 39103"/>
              <a:gd name="adj3" fmla="val 194565"/>
              <a:gd name="adj4" fmla="val 80237"/>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solidFill>
                  <a:schemeClr val="tx1"/>
                </a:solidFill>
              </a:rPr>
              <a:t>圧倒的に少ないのではないか？</a:t>
            </a:r>
            <a:endParaRPr kumimoji="1" lang="ja-JP" altLang="en-US" sz="1400" dirty="0"/>
          </a:p>
        </p:txBody>
      </p:sp>
      <p:cxnSp>
        <p:nvCxnSpPr>
          <p:cNvPr id="9" name="直線コネクタ 8">
            <a:extLst>
              <a:ext uri="{FF2B5EF4-FFF2-40B4-BE49-F238E27FC236}">
                <a16:creationId xmlns="" xmlns:a16="http://schemas.microsoft.com/office/drawing/2014/main" id="{4B6C5B13-612C-4EEF-B888-F0A08A9DB3AD}"/>
              </a:ext>
            </a:extLst>
          </p:cNvPr>
          <p:cNvCxnSpPr>
            <a:cxnSpLocks/>
          </p:cNvCxnSpPr>
          <p:nvPr/>
        </p:nvCxnSpPr>
        <p:spPr>
          <a:xfrm>
            <a:off x="6108776" y="1155090"/>
            <a:ext cx="0" cy="457194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2" name="直線コネクタ 11">
            <a:extLst>
              <a:ext uri="{FF2B5EF4-FFF2-40B4-BE49-F238E27FC236}">
                <a16:creationId xmlns="" xmlns:a16="http://schemas.microsoft.com/office/drawing/2014/main" id="{6CED2CB2-2896-46DA-8685-DE09748BADF4}"/>
              </a:ext>
            </a:extLst>
          </p:cNvPr>
          <p:cNvCxnSpPr>
            <a:cxnSpLocks/>
          </p:cNvCxnSpPr>
          <p:nvPr/>
        </p:nvCxnSpPr>
        <p:spPr>
          <a:xfrm>
            <a:off x="6096568" y="6721475"/>
            <a:ext cx="0" cy="149942"/>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5" name="日付プレースホルダー 4">
            <a:extLst>
              <a:ext uri="{FF2B5EF4-FFF2-40B4-BE49-F238E27FC236}">
                <a16:creationId xmlns="" xmlns:a16="http://schemas.microsoft.com/office/drawing/2014/main" id="{958C43E6-DC93-460E-A3E6-FD4335CBDCB8}"/>
              </a:ext>
            </a:extLst>
          </p:cNvPr>
          <p:cNvSpPr>
            <a:spLocks noGrp="1"/>
          </p:cNvSpPr>
          <p:nvPr>
            <p:ph type="dt" sz="half" idx="10"/>
          </p:nvPr>
        </p:nvSpPr>
        <p:spPr/>
        <p:txBody>
          <a:bodyPr/>
          <a:lstStyle/>
          <a:p>
            <a:r>
              <a:rPr kumimoji="1" lang="en-US" altLang="ja-JP"/>
              <a:t>2017/12/16</a:t>
            </a:r>
            <a:endParaRPr kumimoji="1" lang="ja-JP" altLang="en-US"/>
          </a:p>
        </p:txBody>
      </p:sp>
      <p:sp>
        <p:nvSpPr>
          <p:cNvPr id="11" name="スライド番号プレースホルダー 10">
            <a:extLst>
              <a:ext uri="{FF2B5EF4-FFF2-40B4-BE49-F238E27FC236}">
                <a16:creationId xmlns="" xmlns:a16="http://schemas.microsoft.com/office/drawing/2014/main" id="{CE4564C6-CCCE-4778-AEDC-6B7A3207C6C3}"/>
              </a:ext>
            </a:extLst>
          </p:cNvPr>
          <p:cNvSpPr>
            <a:spLocks noGrp="1"/>
          </p:cNvSpPr>
          <p:nvPr>
            <p:ph type="sldNum" sz="quarter" idx="12"/>
          </p:nvPr>
        </p:nvSpPr>
        <p:spPr/>
        <p:txBody>
          <a:bodyPr/>
          <a:lstStyle/>
          <a:p>
            <a:fld id="{614497F5-5DE3-4238-892C-5C8A74B78644}" type="slidenum">
              <a:rPr kumimoji="1" lang="ja-JP" altLang="en-US" smtClean="0"/>
              <a:t>4</a:t>
            </a:fld>
            <a:endParaRPr kumimoji="1" lang="ja-JP" altLang="en-US"/>
          </a:p>
        </p:txBody>
      </p:sp>
    </p:spTree>
    <p:extLst>
      <p:ext uri="{BB962C8B-B14F-4D97-AF65-F5344CB8AC3E}">
        <p14:creationId xmlns:p14="http://schemas.microsoft.com/office/powerpoint/2010/main" val="15085521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F0B3FCAD-EA4D-475A-B43E-260C529E2B31}"/>
              </a:ext>
            </a:extLst>
          </p:cNvPr>
          <p:cNvSpPr>
            <a:spLocks noGrp="1"/>
          </p:cNvSpPr>
          <p:nvPr>
            <p:ph type="title"/>
          </p:nvPr>
        </p:nvSpPr>
        <p:spPr>
          <a:xfrm>
            <a:off x="7765473" y="170655"/>
            <a:ext cx="4148851" cy="1949091"/>
          </a:xfrm>
        </p:spPr>
        <p:txBody>
          <a:bodyPr vert="horz" lIns="91440" tIns="45720" rIns="91440" bIns="45720" rtlCol="0" anchor="ctr">
            <a:normAutofit/>
          </a:bodyPr>
          <a:lstStyle/>
          <a:p>
            <a:pPr algn="ctr"/>
            <a:r>
              <a:rPr kumimoji="1" lang="en-US" altLang="ja-JP" dirty="0"/>
              <a:t>Q10</a:t>
            </a:r>
            <a:r>
              <a:rPr kumimoji="1" lang="ja-JP" altLang="en-US" dirty="0"/>
              <a:t>・</a:t>
            </a:r>
            <a:r>
              <a:rPr kumimoji="1" lang="en-US" altLang="ja-JP" dirty="0"/>
              <a:t>Q7</a:t>
            </a:r>
            <a:r>
              <a:rPr kumimoji="1" lang="ja-JP" altLang="en-US" dirty="0"/>
              <a:t>決定木</a:t>
            </a:r>
            <a:r>
              <a:rPr kumimoji="1" lang="en-US" altLang="ja-JP" dirty="0"/>
              <a:t/>
            </a:r>
            <a:br>
              <a:rPr kumimoji="1" lang="en-US" altLang="ja-JP" dirty="0"/>
            </a:br>
            <a:r>
              <a:rPr kumimoji="1" lang="ja-JP" altLang="en-US" dirty="0"/>
              <a:t>分析結果</a:t>
            </a:r>
          </a:p>
        </p:txBody>
      </p:sp>
      <p:sp>
        <p:nvSpPr>
          <p:cNvPr id="4" name="日付プレースホルダー 3">
            <a:extLst>
              <a:ext uri="{FF2B5EF4-FFF2-40B4-BE49-F238E27FC236}">
                <a16:creationId xmlns="" xmlns:a16="http://schemas.microsoft.com/office/drawing/2014/main" id="{ECD4F74A-73BB-4CF4-BD6E-0D6B908C011F}"/>
              </a:ext>
            </a:extLst>
          </p:cNvPr>
          <p:cNvSpPr>
            <a:spLocks noGrp="1"/>
          </p:cNvSpPr>
          <p:nvPr>
            <p:ph type="dt" sz="half" idx="10"/>
          </p:nvPr>
        </p:nvSpPr>
        <p:spPr>
          <a:xfrm>
            <a:off x="7702922" y="6323220"/>
            <a:ext cx="1958789" cy="460058"/>
          </a:xfrm>
          <a:noFill/>
        </p:spPr>
        <p:txBody>
          <a:bodyPr vert="horz" lIns="91440" tIns="45720" rIns="91440" bIns="45720" rtlCol="0" anchor="ctr">
            <a:normAutofit/>
          </a:bodyPr>
          <a:lstStyle/>
          <a:p>
            <a:pPr defTabSz="457200">
              <a:spcAft>
                <a:spcPts val="600"/>
              </a:spcAft>
            </a:pPr>
            <a:r>
              <a:rPr kumimoji="1" lang="en-US" altLang="ja-JP" sz="2000"/>
              <a:t>2017/12/16</a:t>
            </a:r>
            <a:endParaRPr kumimoji="1" lang="en-US" altLang="ja-JP" sz="2000" dirty="0"/>
          </a:p>
        </p:txBody>
      </p:sp>
      <p:sp>
        <p:nvSpPr>
          <p:cNvPr id="5" name="スライド番号プレースホルダー 4">
            <a:extLst>
              <a:ext uri="{FF2B5EF4-FFF2-40B4-BE49-F238E27FC236}">
                <a16:creationId xmlns="" xmlns:a16="http://schemas.microsoft.com/office/drawing/2014/main" id="{3E22BA1C-D087-4FC3-BBDF-9905B02DE6A0}"/>
              </a:ext>
            </a:extLst>
          </p:cNvPr>
          <p:cNvSpPr>
            <a:spLocks noGrp="1"/>
          </p:cNvSpPr>
          <p:nvPr>
            <p:ph type="sldNum" sz="quarter" idx="12"/>
          </p:nvPr>
        </p:nvSpPr>
        <p:spPr>
          <a:xfrm>
            <a:off x="11035742" y="6279163"/>
            <a:ext cx="976573" cy="537245"/>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2800" smtClean="0"/>
              <a:pPr defTabSz="457200">
                <a:spcAft>
                  <a:spcPts val="600"/>
                </a:spcAft>
              </a:pPr>
              <a:t>40</a:t>
            </a:fld>
            <a:endParaRPr kumimoji="1" lang="en-US" altLang="ja-JP" sz="1200" dirty="0"/>
          </a:p>
        </p:txBody>
      </p:sp>
      <p:cxnSp>
        <p:nvCxnSpPr>
          <p:cNvPr id="8" name="直線コネクタ 7">
            <a:extLst>
              <a:ext uri="{FF2B5EF4-FFF2-40B4-BE49-F238E27FC236}">
                <a16:creationId xmlns="" xmlns:a16="http://schemas.microsoft.com/office/drawing/2014/main" id="{42CD47A0-7FC3-45A4-8037-D589C29948E4}"/>
              </a:ext>
            </a:extLst>
          </p:cNvPr>
          <p:cNvCxnSpPr>
            <a:cxnSpLocks/>
          </p:cNvCxnSpPr>
          <p:nvPr/>
        </p:nvCxnSpPr>
        <p:spPr>
          <a:xfrm flipH="1">
            <a:off x="7384976" y="100853"/>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 name="テキスト ボックス 11">
            <a:extLst>
              <a:ext uri="{FF2B5EF4-FFF2-40B4-BE49-F238E27FC236}">
                <a16:creationId xmlns="" xmlns:a16="http://schemas.microsoft.com/office/drawing/2014/main" id="{974CFCD7-8C31-4E03-8026-9E2622A7EE49}"/>
              </a:ext>
            </a:extLst>
          </p:cNvPr>
          <p:cNvSpPr txBox="1"/>
          <p:nvPr/>
        </p:nvSpPr>
        <p:spPr>
          <a:xfrm>
            <a:off x="7765473" y="2008909"/>
            <a:ext cx="3948545" cy="1200329"/>
          </a:xfrm>
          <a:prstGeom prst="rect">
            <a:avLst/>
          </a:prstGeom>
          <a:noFill/>
        </p:spPr>
        <p:txBody>
          <a:bodyPr wrap="square" rtlCol="0">
            <a:spAutoFit/>
          </a:bodyPr>
          <a:lstStyle/>
          <a:p>
            <a:r>
              <a:rPr lang="ja-JP" altLang="en-US" dirty="0"/>
              <a:t>まとめ</a:t>
            </a:r>
            <a:endParaRPr lang="en-US" altLang="ja-JP" dirty="0"/>
          </a:p>
          <a:p>
            <a:r>
              <a:rPr lang="ja-JP" altLang="en-US" dirty="0"/>
              <a:t>インドア派には仲良し度の機能は好まない傾向にある</a:t>
            </a:r>
            <a:endParaRPr lang="en-US" altLang="ja-JP" dirty="0"/>
          </a:p>
          <a:p>
            <a:pPr marL="457200" indent="-457200">
              <a:buFont typeface="+mj-ea"/>
              <a:buAutoNum type="circleNumDbPlain"/>
            </a:pPr>
            <a:endParaRPr lang="ja-JP" altLang="en-US" dirty="0"/>
          </a:p>
        </p:txBody>
      </p:sp>
      <p:sp>
        <p:nvSpPr>
          <p:cNvPr id="13" name="正方形/長方形 12">
            <a:extLst>
              <a:ext uri="{FF2B5EF4-FFF2-40B4-BE49-F238E27FC236}">
                <a16:creationId xmlns="" xmlns:a16="http://schemas.microsoft.com/office/drawing/2014/main" id="{E80860DD-0936-4816-9FAB-F8F55AAEB731}"/>
              </a:ext>
            </a:extLst>
          </p:cNvPr>
          <p:cNvSpPr/>
          <p:nvPr/>
        </p:nvSpPr>
        <p:spPr>
          <a:xfrm>
            <a:off x="7765472" y="3815017"/>
            <a:ext cx="4148851" cy="1661993"/>
          </a:xfrm>
          <a:prstGeom prst="rect">
            <a:avLst/>
          </a:prstGeom>
        </p:spPr>
        <p:txBody>
          <a:bodyPr wrap="square">
            <a:spAutoFit/>
          </a:bodyPr>
          <a:lstStyle/>
          <a:p>
            <a:r>
              <a:rPr lang="ja-JP" altLang="en-US" sz="2400" dirty="0"/>
              <a:t>つまり！直交表</a:t>
            </a:r>
            <a:r>
              <a:rPr lang="en-US" altLang="ja-JP" sz="2400" dirty="0"/>
              <a:t>1</a:t>
            </a:r>
            <a:r>
              <a:rPr lang="ja-JP" altLang="en-US" sz="2400" dirty="0"/>
              <a:t>の場合</a:t>
            </a:r>
            <a:r>
              <a:rPr lang="en-US" altLang="ja-JP" sz="2400" dirty="0"/>
              <a:t>…</a:t>
            </a:r>
          </a:p>
          <a:p>
            <a:endParaRPr lang="en-US" altLang="ja-JP" sz="2400" dirty="0"/>
          </a:p>
          <a:p>
            <a:r>
              <a:rPr lang="ja-JP" altLang="en-US" dirty="0"/>
              <a:t>インドア派のユーザーから信頼を得るためには仲良し度の機能を搭載しないほうが良い</a:t>
            </a:r>
            <a:endParaRPr lang="en-US" altLang="ja-JP" dirty="0"/>
          </a:p>
        </p:txBody>
      </p:sp>
      <p:pic>
        <p:nvPicPr>
          <p:cNvPr id="6" name="図 5">
            <a:extLst>
              <a:ext uri="{FF2B5EF4-FFF2-40B4-BE49-F238E27FC236}">
                <a16:creationId xmlns="" xmlns:a16="http://schemas.microsoft.com/office/drawing/2014/main" id="{CC59513B-02C9-42A0-A9F1-18B5EF957F25}"/>
              </a:ext>
            </a:extLst>
          </p:cNvPr>
          <p:cNvPicPr>
            <a:picLocks noChangeAspect="1"/>
          </p:cNvPicPr>
          <p:nvPr/>
        </p:nvPicPr>
        <p:blipFill rotWithShape="1">
          <a:blip r:embed="rId2">
            <a:extLst>
              <a:ext uri="{28A0092B-C50C-407E-A947-70E740481C1C}">
                <a14:useLocalDpi xmlns:a14="http://schemas.microsoft.com/office/drawing/2010/main" val="0"/>
              </a:ext>
            </a:extLst>
          </a:blip>
          <a:srcRect r="4329" b="8874"/>
          <a:stretch/>
        </p:blipFill>
        <p:spPr>
          <a:xfrm>
            <a:off x="277676" y="275827"/>
            <a:ext cx="6620913" cy="6306345"/>
          </a:xfrm>
          <a:prstGeom prst="rect">
            <a:avLst/>
          </a:prstGeom>
        </p:spPr>
      </p:pic>
    </p:spTree>
    <p:extLst>
      <p:ext uri="{BB962C8B-B14F-4D97-AF65-F5344CB8AC3E}">
        <p14:creationId xmlns:p14="http://schemas.microsoft.com/office/powerpoint/2010/main" val="5149025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F0B3FCAD-EA4D-475A-B43E-260C529E2B31}"/>
              </a:ext>
            </a:extLst>
          </p:cNvPr>
          <p:cNvSpPr>
            <a:spLocks noGrp="1"/>
          </p:cNvSpPr>
          <p:nvPr>
            <p:ph type="title"/>
          </p:nvPr>
        </p:nvSpPr>
        <p:spPr>
          <a:xfrm>
            <a:off x="7911397" y="220496"/>
            <a:ext cx="3930343" cy="1816124"/>
          </a:xfrm>
        </p:spPr>
        <p:txBody>
          <a:bodyPr vert="horz" lIns="91440" tIns="45720" rIns="91440" bIns="45720" rtlCol="0" anchor="ctr">
            <a:normAutofit fontScale="90000"/>
          </a:bodyPr>
          <a:lstStyle/>
          <a:p>
            <a:pPr algn="ctr"/>
            <a:r>
              <a:rPr kumimoji="1" lang="en-US" altLang="ja-JP" dirty="0"/>
              <a:t>Q10</a:t>
            </a:r>
            <a:r>
              <a:rPr kumimoji="1" lang="ja-JP" altLang="en-US" dirty="0"/>
              <a:t>・</a:t>
            </a:r>
            <a:r>
              <a:rPr kumimoji="1" lang="en-US" altLang="ja-JP" dirty="0"/>
              <a:t>Q8</a:t>
            </a:r>
            <a:r>
              <a:rPr kumimoji="1" lang="ja-JP" altLang="en-US" dirty="0"/>
              <a:t>決定木</a:t>
            </a:r>
            <a:r>
              <a:rPr kumimoji="1" lang="en-US" altLang="ja-JP" dirty="0"/>
              <a:t/>
            </a:r>
            <a:br>
              <a:rPr kumimoji="1" lang="en-US" altLang="ja-JP" dirty="0"/>
            </a:br>
            <a:r>
              <a:rPr kumimoji="1" lang="ja-JP" altLang="en-US" dirty="0"/>
              <a:t>分析結果</a:t>
            </a:r>
            <a:endParaRPr kumimoji="1" lang="en-US" altLang="ja-JP" dirty="0"/>
          </a:p>
        </p:txBody>
      </p:sp>
      <p:sp>
        <p:nvSpPr>
          <p:cNvPr id="4" name="日付プレースホルダー 3">
            <a:extLst>
              <a:ext uri="{FF2B5EF4-FFF2-40B4-BE49-F238E27FC236}">
                <a16:creationId xmlns="" xmlns:a16="http://schemas.microsoft.com/office/drawing/2014/main" id="{ECD4F74A-73BB-4CF4-BD6E-0D6B908C011F}"/>
              </a:ext>
            </a:extLst>
          </p:cNvPr>
          <p:cNvSpPr>
            <a:spLocks noGrp="1"/>
          </p:cNvSpPr>
          <p:nvPr>
            <p:ph type="dt" sz="half" idx="10"/>
          </p:nvPr>
        </p:nvSpPr>
        <p:spPr>
          <a:xfrm>
            <a:off x="7635687" y="6287625"/>
            <a:ext cx="1923206" cy="537245"/>
          </a:xfrm>
          <a:noFill/>
        </p:spPr>
        <p:txBody>
          <a:bodyPr vert="horz" lIns="91440" tIns="45720" rIns="91440" bIns="45720" rtlCol="0" anchor="ctr">
            <a:normAutofit/>
          </a:bodyPr>
          <a:lstStyle/>
          <a:p>
            <a:pPr defTabSz="457200">
              <a:spcAft>
                <a:spcPts val="600"/>
              </a:spcAft>
            </a:pPr>
            <a:r>
              <a:rPr kumimoji="1" lang="en-US" altLang="ja-JP" sz="2000"/>
              <a:t>2017/12/16</a:t>
            </a:r>
            <a:endParaRPr kumimoji="1" lang="en-US" altLang="ja-JP" sz="2000" dirty="0"/>
          </a:p>
        </p:txBody>
      </p:sp>
      <p:sp>
        <p:nvSpPr>
          <p:cNvPr id="5" name="スライド番号プレースホルダー 4">
            <a:extLst>
              <a:ext uri="{FF2B5EF4-FFF2-40B4-BE49-F238E27FC236}">
                <a16:creationId xmlns="" xmlns:a16="http://schemas.microsoft.com/office/drawing/2014/main" id="{3E22BA1C-D087-4FC3-BBDF-9905B02DE6A0}"/>
              </a:ext>
            </a:extLst>
          </p:cNvPr>
          <p:cNvSpPr>
            <a:spLocks noGrp="1"/>
          </p:cNvSpPr>
          <p:nvPr>
            <p:ph type="sldNum" sz="quarter" idx="12"/>
          </p:nvPr>
        </p:nvSpPr>
        <p:spPr>
          <a:xfrm>
            <a:off x="10860160" y="6287624"/>
            <a:ext cx="1185875" cy="537245"/>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2800" smtClean="0"/>
              <a:pPr defTabSz="457200">
                <a:spcAft>
                  <a:spcPts val="600"/>
                </a:spcAft>
              </a:pPr>
              <a:t>41</a:t>
            </a:fld>
            <a:endParaRPr kumimoji="1" lang="en-US" altLang="ja-JP" sz="1200" dirty="0"/>
          </a:p>
        </p:txBody>
      </p:sp>
      <p:cxnSp>
        <p:nvCxnSpPr>
          <p:cNvPr id="10" name="直線コネクタ 9">
            <a:extLst>
              <a:ext uri="{FF2B5EF4-FFF2-40B4-BE49-F238E27FC236}">
                <a16:creationId xmlns="" xmlns:a16="http://schemas.microsoft.com/office/drawing/2014/main" id="{51531F4F-633B-48A4-B3E1-EA8AA512555F}"/>
              </a:ext>
            </a:extLst>
          </p:cNvPr>
          <p:cNvCxnSpPr>
            <a:cxnSpLocks/>
          </p:cNvCxnSpPr>
          <p:nvPr/>
        </p:nvCxnSpPr>
        <p:spPr>
          <a:xfrm flipH="1">
            <a:off x="7384976" y="100853"/>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 name="テキスト ボックス 10">
            <a:extLst>
              <a:ext uri="{FF2B5EF4-FFF2-40B4-BE49-F238E27FC236}">
                <a16:creationId xmlns="" xmlns:a16="http://schemas.microsoft.com/office/drawing/2014/main" id="{43CC4A9F-31B6-45CD-9D7D-20AB61E54859}"/>
              </a:ext>
            </a:extLst>
          </p:cNvPr>
          <p:cNvSpPr txBox="1"/>
          <p:nvPr/>
        </p:nvSpPr>
        <p:spPr>
          <a:xfrm>
            <a:off x="7765473" y="2008909"/>
            <a:ext cx="3948545" cy="1661993"/>
          </a:xfrm>
          <a:prstGeom prst="rect">
            <a:avLst/>
          </a:prstGeom>
          <a:noFill/>
        </p:spPr>
        <p:txBody>
          <a:bodyPr wrap="square" rtlCol="0">
            <a:spAutoFit/>
          </a:bodyPr>
          <a:lstStyle/>
          <a:p>
            <a:r>
              <a:rPr kumimoji="1" lang="ja-JP" altLang="en-US" sz="2400" dirty="0"/>
              <a:t>まとめ</a:t>
            </a:r>
            <a:endParaRPr kumimoji="1" lang="en-US" altLang="ja-JP" sz="2400" dirty="0"/>
          </a:p>
          <a:p>
            <a:r>
              <a:rPr lang="ja-JP" altLang="en-US" dirty="0"/>
              <a:t>アウトドア派のユーザーは商品紹介を好む傾向にあるが、仲良し度の機能は好まない傾向にある</a:t>
            </a:r>
            <a:endParaRPr kumimoji="1" lang="en-US" altLang="ja-JP" dirty="0"/>
          </a:p>
          <a:p>
            <a:pPr marL="457200" indent="-457200">
              <a:buFont typeface="+mj-ea"/>
              <a:buAutoNum type="circleNumDbPlain"/>
            </a:pPr>
            <a:endParaRPr kumimoji="1" lang="ja-JP" altLang="en-US" sz="2400" dirty="0"/>
          </a:p>
        </p:txBody>
      </p:sp>
      <p:sp>
        <p:nvSpPr>
          <p:cNvPr id="12" name="正方形/長方形 11">
            <a:extLst>
              <a:ext uri="{FF2B5EF4-FFF2-40B4-BE49-F238E27FC236}">
                <a16:creationId xmlns="" xmlns:a16="http://schemas.microsoft.com/office/drawing/2014/main" id="{6BA2FF24-36D7-456F-A387-04B382ED892B}"/>
              </a:ext>
            </a:extLst>
          </p:cNvPr>
          <p:cNvSpPr/>
          <p:nvPr/>
        </p:nvSpPr>
        <p:spPr>
          <a:xfrm>
            <a:off x="7765472" y="3815017"/>
            <a:ext cx="4148851" cy="1661993"/>
          </a:xfrm>
          <a:prstGeom prst="rect">
            <a:avLst/>
          </a:prstGeom>
        </p:spPr>
        <p:txBody>
          <a:bodyPr wrap="square">
            <a:spAutoFit/>
          </a:bodyPr>
          <a:lstStyle/>
          <a:p>
            <a:r>
              <a:rPr lang="ja-JP" altLang="en-US" sz="2400" dirty="0"/>
              <a:t>つまり！直交表２の場合</a:t>
            </a:r>
            <a:r>
              <a:rPr lang="en-US" altLang="ja-JP" sz="2400" dirty="0"/>
              <a:t>…</a:t>
            </a:r>
          </a:p>
          <a:p>
            <a:endParaRPr lang="en-US" altLang="ja-JP" sz="2400" dirty="0"/>
          </a:p>
          <a:p>
            <a:r>
              <a:rPr lang="ja-JP" altLang="en-US" dirty="0"/>
              <a:t>アウトドア派のユーザーから魅力を得るためには、商品紹介は行うが、仲良し度の機能を搭載しないほうが良い</a:t>
            </a:r>
            <a:endParaRPr lang="en-US" altLang="ja-JP" dirty="0"/>
          </a:p>
        </p:txBody>
      </p:sp>
      <p:pic>
        <p:nvPicPr>
          <p:cNvPr id="6" name="図 5">
            <a:extLst>
              <a:ext uri="{FF2B5EF4-FFF2-40B4-BE49-F238E27FC236}">
                <a16:creationId xmlns="" xmlns:a16="http://schemas.microsoft.com/office/drawing/2014/main" id="{B26A1AFC-CF48-4CE3-938B-5BBAFB6D3899}"/>
              </a:ext>
            </a:extLst>
          </p:cNvPr>
          <p:cNvPicPr>
            <a:picLocks noChangeAspect="1"/>
          </p:cNvPicPr>
          <p:nvPr/>
        </p:nvPicPr>
        <p:blipFill rotWithShape="1">
          <a:blip r:embed="rId3">
            <a:extLst>
              <a:ext uri="{28A0092B-C50C-407E-A947-70E740481C1C}">
                <a14:useLocalDpi xmlns:a14="http://schemas.microsoft.com/office/drawing/2010/main" val="0"/>
              </a:ext>
            </a:extLst>
          </a:blip>
          <a:srcRect l="5026" t="-17" r="2143" b="8079"/>
          <a:stretch/>
        </p:blipFill>
        <p:spPr>
          <a:xfrm>
            <a:off x="205421" y="220496"/>
            <a:ext cx="6668546" cy="6604373"/>
          </a:xfrm>
          <a:prstGeom prst="rect">
            <a:avLst/>
          </a:prstGeom>
        </p:spPr>
      </p:pic>
    </p:spTree>
    <p:extLst>
      <p:ext uri="{BB962C8B-B14F-4D97-AF65-F5344CB8AC3E}">
        <p14:creationId xmlns:p14="http://schemas.microsoft.com/office/powerpoint/2010/main" val="21312350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9F0495EA-E8D6-49A0-BF19-58D0E28A0A7B}"/>
              </a:ext>
            </a:extLst>
          </p:cNvPr>
          <p:cNvSpPr>
            <a:spLocks noGrp="1"/>
          </p:cNvSpPr>
          <p:nvPr>
            <p:ph type="title"/>
          </p:nvPr>
        </p:nvSpPr>
        <p:spPr>
          <a:xfrm>
            <a:off x="7834828" y="241276"/>
            <a:ext cx="4038581" cy="1476687"/>
          </a:xfrm>
        </p:spPr>
        <p:txBody>
          <a:bodyPr vert="horz" lIns="91440" tIns="45720" rIns="91440" bIns="45720" rtlCol="0" anchor="ctr">
            <a:normAutofit/>
          </a:bodyPr>
          <a:lstStyle/>
          <a:p>
            <a:pPr algn="ctr"/>
            <a:r>
              <a:rPr lang="ja-JP" altLang="en-US" dirty="0"/>
              <a:t>性別</a:t>
            </a:r>
            <a:r>
              <a:rPr kumimoji="1" lang="ja-JP" altLang="en-US" dirty="0"/>
              <a:t>・</a:t>
            </a:r>
            <a:r>
              <a:rPr kumimoji="1" lang="en-US" altLang="ja-JP" dirty="0"/>
              <a:t>Q5</a:t>
            </a:r>
            <a:r>
              <a:rPr kumimoji="1" lang="ja-JP" altLang="en-US" dirty="0"/>
              <a:t>決定木分析結果</a:t>
            </a:r>
          </a:p>
        </p:txBody>
      </p:sp>
      <p:sp>
        <p:nvSpPr>
          <p:cNvPr id="4" name="日付プレースホルダー 3">
            <a:extLst>
              <a:ext uri="{FF2B5EF4-FFF2-40B4-BE49-F238E27FC236}">
                <a16:creationId xmlns="" xmlns:a16="http://schemas.microsoft.com/office/drawing/2014/main" id="{01CBC4BF-E41C-4F8F-8ED7-49117D349EE2}"/>
              </a:ext>
            </a:extLst>
          </p:cNvPr>
          <p:cNvSpPr>
            <a:spLocks noGrp="1"/>
          </p:cNvSpPr>
          <p:nvPr>
            <p:ph type="dt" sz="half" idx="10"/>
          </p:nvPr>
        </p:nvSpPr>
        <p:spPr>
          <a:xfrm>
            <a:off x="8153399" y="6356350"/>
            <a:ext cx="1700720" cy="365125"/>
          </a:xfrm>
          <a:noFill/>
        </p:spPr>
        <p:txBody>
          <a:bodyPr vert="horz" lIns="91440" tIns="45720" rIns="91440" bIns="45720" rtlCol="0" anchor="ctr">
            <a:normAutofit/>
          </a:bodyPr>
          <a:lstStyle/>
          <a:p>
            <a:pPr defTabSz="457200">
              <a:spcAft>
                <a:spcPts val="600"/>
              </a:spcAft>
            </a:pPr>
            <a:r>
              <a:rPr kumimoji="1" lang="en-US" altLang="ja-JP" sz="1200"/>
              <a:t>2017/12/16</a:t>
            </a:r>
            <a:endParaRPr kumimoji="1" lang="en-US" altLang="ja-JP" sz="1200" dirty="0"/>
          </a:p>
        </p:txBody>
      </p:sp>
      <p:sp>
        <p:nvSpPr>
          <p:cNvPr id="5" name="スライド番号プレースホルダー 4">
            <a:extLst>
              <a:ext uri="{FF2B5EF4-FFF2-40B4-BE49-F238E27FC236}">
                <a16:creationId xmlns="" xmlns:a16="http://schemas.microsoft.com/office/drawing/2014/main" id="{936EC061-F0C4-44E5-B4C9-C45499F6FE1D}"/>
              </a:ext>
            </a:extLst>
          </p:cNvPr>
          <p:cNvSpPr>
            <a:spLocks noGrp="1"/>
          </p:cNvSpPr>
          <p:nvPr>
            <p:ph type="sldNum" sz="quarter" idx="12"/>
          </p:nvPr>
        </p:nvSpPr>
        <p:spPr>
          <a:xfrm>
            <a:off x="10632332" y="6356350"/>
            <a:ext cx="721468" cy="365125"/>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1200" smtClean="0"/>
              <a:pPr defTabSz="457200">
                <a:spcAft>
                  <a:spcPts val="600"/>
                </a:spcAft>
              </a:pPr>
              <a:t>42</a:t>
            </a:fld>
            <a:endParaRPr kumimoji="1" lang="en-US" altLang="ja-JP" sz="1200"/>
          </a:p>
        </p:txBody>
      </p:sp>
      <p:cxnSp>
        <p:nvCxnSpPr>
          <p:cNvPr id="10" name="直線コネクタ 9">
            <a:extLst>
              <a:ext uri="{FF2B5EF4-FFF2-40B4-BE49-F238E27FC236}">
                <a16:creationId xmlns="" xmlns:a16="http://schemas.microsoft.com/office/drawing/2014/main" id="{6ABD5B56-E777-4C37-86D7-545E1F905EDF}"/>
              </a:ext>
            </a:extLst>
          </p:cNvPr>
          <p:cNvCxnSpPr>
            <a:cxnSpLocks/>
          </p:cNvCxnSpPr>
          <p:nvPr/>
        </p:nvCxnSpPr>
        <p:spPr>
          <a:xfrm flipH="1">
            <a:off x="7384976" y="60512"/>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13" name="図 12">
            <a:extLst>
              <a:ext uri="{FF2B5EF4-FFF2-40B4-BE49-F238E27FC236}">
                <a16:creationId xmlns="" xmlns:a16="http://schemas.microsoft.com/office/drawing/2014/main" id="{DA05B9A0-6C1C-48EE-8EA4-FC314B78F0E6}"/>
              </a:ext>
            </a:extLst>
          </p:cNvPr>
          <p:cNvPicPr>
            <a:picLocks noChangeAspect="1"/>
          </p:cNvPicPr>
          <p:nvPr/>
        </p:nvPicPr>
        <p:blipFill rotWithShape="1">
          <a:blip r:embed="rId2">
            <a:extLst>
              <a:ext uri="{28A0092B-C50C-407E-A947-70E740481C1C}">
                <a14:useLocalDpi xmlns:a14="http://schemas.microsoft.com/office/drawing/2010/main" val="0"/>
              </a:ext>
            </a:extLst>
          </a:blip>
          <a:srcRect l="6302" b="8658"/>
          <a:stretch/>
        </p:blipFill>
        <p:spPr>
          <a:xfrm>
            <a:off x="539717" y="304210"/>
            <a:ext cx="6410819" cy="6249579"/>
          </a:xfrm>
          <a:prstGeom prst="rect">
            <a:avLst/>
          </a:prstGeom>
        </p:spPr>
      </p:pic>
      <p:sp>
        <p:nvSpPr>
          <p:cNvPr id="14" name="テキスト ボックス 13">
            <a:extLst>
              <a:ext uri="{FF2B5EF4-FFF2-40B4-BE49-F238E27FC236}">
                <a16:creationId xmlns="" xmlns:a16="http://schemas.microsoft.com/office/drawing/2014/main" id="{6BA65C55-72A2-4DCC-8F1E-39C33EA2FE5A}"/>
              </a:ext>
            </a:extLst>
          </p:cNvPr>
          <p:cNvSpPr txBox="1"/>
          <p:nvPr/>
        </p:nvSpPr>
        <p:spPr>
          <a:xfrm>
            <a:off x="7718545" y="1752606"/>
            <a:ext cx="3948545" cy="3046988"/>
          </a:xfrm>
          <a:prstGeom prst="rect">
            <a:avLst/>
          </a:prstGeom>
          <a:noFill/>
        </p:spPr>
        <p:txBody>
          <a:bodyPr wrap="square" rtlCol="0">
            <a:spAutoFit/>
          </a:bodyPr>
          <a:lstStyle/>
          <a:p>
            <a:r>
              <a:rPr kumimoji="1" lang="ja-JP" altLang="en-US" sz="2400" dirty="0"/>
              <a:t>まとめ</a:t>
            </a:r>
            <a:endParaRPr kumimoji="1" lang="en-US" altLang="ja-JP" sz="2400" dirty="0"/>
          </a:p>
          <a:p>
            <a:r>
              <a:rPr lang="ja-JP" altLang="en-US" sz="2400" dirty="0"/>
              <a:t>女性の中にはスタンプを特に好むグループがいた。</a:t>
            </a:r>
            <a:endParaRPr lang="en-US" altLang="ja-JP" sz="2400" dirty="0"/>
          </a:p>
          <a:p>
            <a:r>
              <a:rPr kumimoji="1" lang="ja-JP" altLang="en-US" sz="2400" dirty="0"/>
              <a:t>また、女性は男性と比べて性別が一緒でも親近感を感じない人が多いことが分かった。</a:t>
            </a:r>
            <a:endParaRPr kumimoji="1" lang="en-US" altLang="ja-JP" sz="2400" dirty="0"/>
          </a:p>
          <a:p>
            <a:pPr marL="457200" indent="-457200">
              <a:buFont typeface="+mj-ea"/>
              <a:buAutoNum type="circleNumDbPlain"/>
            </a:pPr>
            <a:endParaRPr kumimoji="1" lang="ja-JP" altLang="en-US" sz="2400" dirty="0"/>
          </a:p>
        </p:txBody>
      </p:sp>
      <p:sp>
        <p:nvSpPr>
          <p:cNvPr id="15" name="正方形/長方形 14">
            <a:extLst>
              <a:ext uri="{FF2B5EF4-FFF2-40B4-BE49-F238E27FC236}">
                <a16:creationId xmlns="" xmlns:a16="http://schemas.microsoft.com/office/drawing/2014/main" id="{6D19E93C-3695-40F7-B7FC-3057AA31F20F}"/>
              </a:ext>
            </a:extLst>
          </p:cNvPr>
          <p:cNvSpPr/>
          <p:nvPr/>
        </p:nvSpPr>
        <p:spPr>
          <a:xfrm>
            <a:off x="7718545" y="4322921"/>
            <a:ext cx="3668328" cy="2215991"/>
          </a:xfrm>
          <a:prstGeom prst="rect">
            <a:avLst/>
          </a:prstGeom>
        </p:spPr>
        <p:txBody>
          <a:bodyPr wrap="square">
            <a:spAutoFit/>
          </a:bodyPr>
          <a:lstStyle/>
          <a:p>
            <a:r>
              <a:rPr lang="ja-JP" altLang="en-US" sz="2400" dirty="0"/>
              <a:t>つまり！</a:t>
            </a:r>
            <a:r>
              <a:rPr lang="en-US" altLang="ja-JP" sz="2400" dirty="0"/>
              <a:t>Q5</a:t>
            </a:r>
            <a:r>
              <a:rPr lang="ja-JP" altLang="en-US" sz="2400" dirty="0"/>
              <a:t>の場合</a:t>
            </a:r>
            <a:r>
              <a:rPr lang="en-US" altLang="ja-JP" sz="2400" dirty="0"/>
              <a:t>…</a:t>
            </a:r>
          </a:p>
          <a:p>
            <a:endParaRPr lang="en-US" altLang="ja-JP" sz="2400" dirty="0"/>
          </a:p>
          <a:p>
            <a:r>
              <a:rPr lang="en-US" altLang="ja-JP" dirty="0"/>
              <a:t>AI</a:t>
            </a:r>
            <a:r>
              <a:rPr lang="ja-JP" altLang="en-US" dirty="0"/>
              <a:t>を搭載している企業アカウントとのやりとりにおいて興味の上がったユーザーから信用を得るためには女性にはスタンプ</a:t>
            </a:r>
            <a:r>
              <a:rPr lang="ja-JP" altLang="en-US" dirty="0" err="1"/>
              <a:t>がを</a:t>
            </a:r>
            <a:r>
              <a:rPr lang="ja-JP" altLang="en-US" dirty="0"/>
              <a:t>かつようするといい！</a:t>
            </a:r>
            <a:endParaRPr lang="en-US" altLang="ja-JP" dirty="0"/>
          </a:p>
        </p:txBody>
      </p:sp>
    </p:spTree>
    <p:extLst>
      <p:ext uri="{BB962C8B-B14F-4D97-AF65-F5344CB8AC3E}">
        <p14:creationId xmlns:p14="http://schemas.microsoft.com/office/powerpoint/2010/main" val="42426997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BE62465C-1866-41EA-ACD1-008ABC0D0D42}"/>
              </a:ext>
            </a:extLst>
          </p:cNvPr>
          <p:cNvSpPr>
            <a:spLocks noGrp="1"/>
          </p:cNvSpPr>
          <p:nvPr>
            <p:ph type="title"/>
          </p:nvPr>
        </p:nvSpPr>
        <p:spPr>
          <a:xfrm>
            <a:off x="7889032" y="263544"/>
            <a:ext cx="3985592" cy="1689948"/>
          </a:xfrm>
        </p:spPr>
        <p:txBody>
          <a:bodyPr vert="horz" lIns="91440" tIns="45720" rIns="91440" bIns="45720" rtlCol="0" anchor="ctr">
            <a:normAutofit fontScale="90000"/>
          </a:bodyPr>
          <a:lstStyle/>
          <a:p>
            <a:pPr algn="ctr"/>
            <a:r>
              <a:rPr lang="ja-JP" altLang="en-US" dirty="0"/>
              <a:t>性別</a:t>
            </a:r>
            <a:r>
              <a:rPr kumimoji="1" lang="ja-JP" altLang="en-US" dirty="0"/>
              <a:t>・</a:t>
            </a:r>
            <a:r>
              <a:rPr kumimoji="1" lang="en-US" altLang="ja-JP" dirty="0"/>
              <a:t>Q6</a:t>
            </a:r>
            <a:r>
              <a:rPr kumimoji="1" lang="ja-JP" altLang="en-US" dirty="0"/>
              <a:t>決定木</a:t>
            </a:r>
            <a:r>
              <a:rPr kumimoji="1" lang="en-US" altLang="ja-JP" dirty="0"/>
              <a:t/>
            </a:r>
            <a:br>
              <a:rPr kumimoji="1" lang="en-US" altLang="ja-JP" dirty="0"/>
            </a:br>
            <a:r>
              <a:rPr kumimoji="1" lang="ja-JP" altLang="en-US" dirty="0"/>
              <a:t>分析結果</a:t>
            </a:r>
          </a:p>
        </p:txBody>
      </p:sp>
      <p:sp>
        <p:nvSpPr>
          <p:cNvPr id="4" name="日付プレースホルダー 3">
            <a:extLst>
              <a:ext uri="{FF2B5EF4-FFF2-40B4-BE49-F238E27FC236}">
                <a16:creationId xmlns="" xmlns:a16="http://schemas.microsoft.com/office/drawing/2014/main" id="{8D658A41-86FF-4BE3-A97B-3235087844F4}"/>
              </a:ext>
            </a:extLst>
          </p:cNvPr>
          <p:cNvSpPr>
            <a:spLocks noGrp="1"/>
          </p:cNvSpPr>
          <p:nvPr>
            <p:ph type="dt" sz="half" idx="10"/>
          </p:nvPr>
        </p:nvSpPr>
        <p:spPr>
          <a:xfrm>
            <a:off x="7678045" y="6202779"/>
            <a:ext cx="2288242" cy="683185"/>
          </a:xfrm>
          <a:noFill/>
        </p:spPr>
        <p:txBody>
          <a:bodyPr vert="horz" lIns="91440" tIns="45720" rIns="91440" bIns="45720" rtlCol="0" anchor="ctr">
            <a:normAutofit/>
          </a:bodyPr>
          <a:lstStyle/>
          <a:p>
            <a:pPr defTabSz="457200">
              <a:spcAft>
                <a:spcPts val="600"/>
              </a:spcAft>
            </a:pPr>
            <a:r>
              <a:rPr kumimoji="1" lang="en-US" altLang="ja-JP" sz="2000"/>
              <a:t>2017/12/16</a:t>
            </a:r>
            <a:endParaRPr kumimoji="1" lang="en-US" altLang="ja-JP" sz="2000" dirty="0"/>
          </a:p>
        </p:txBody>
      </p:sp>
      <p:sp>
        <p:nvSpPr>
          <p:cNvPr id="5" name="スライド番号プレースホルダー 4">
            <a:extLst>
              <a:ext uri="{FF2B5EF4-FFF2-40B4-BE49-F238E27FC236}">
                <a16:creationId xmlns="" xmlns:a16="http://schemas.microsoft.com/office/drawing/2014/main" id="{AF95D3B9-F958-4352-8EF8-4A6C4AB4A4EA}"/>
              </a:ext>
            </a:extLst>
          </p:cNvPr>
          <p:cNvSpPr>
            <a:spLocks noGrp="1"/>
          </p:cNvSpPr>
          <p:nvPr>
            <p:ph type="sldNum" sz="quarter" idx="12"/>
          </p:nvPr>
        </p:nvSpPr>
        <p:spPr>
          <a:xfrm>
            <a:off x="10243944" y="6112011"/>
            <a:ext cx="1853262" cy="864720"/>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2400" smtClean="0"/>
              <a:pPr defTabSz="457200">
                <a:spcAft>
                  <a:spcPts val="600"/>
                </a:spcAft>
              </a:pPr>
              <a:t>43</a:t>
            </a:fld>
            <a:endParaRPr kumimoji="1" lang="en-US" altLang="ja-JP" sz="1200" dirty="0"/>
          </a:p>
        </p:txBody>
      </p:sp>
      <p:cxnSp>
        <p:nvCxnSpPr>
          <p:cNvPr id="10" name="直線コネクタ 9">
            <a:extLst>
              <a:ext uri="{FF2B5EF4-FFF2-40B4-BE49-F238E27FC236}">
                <a16:creationId xmlns="" xmlns:a16="http://schemas.microsoft.com/office/drawing/2014/main" id="{D3EF3862-ED04-4A0E-9931-1B290E570448}"/>
              </a:ext>
            </a:extLst>
          </p:cNvPr>
          <p:cNvCxnSpPr>
            <a:cxnSpLocks/>
          </p:cNvCxnSpPr>
          <p:nvPr/>
        </p:nvCxnSpPr>
        <p:spPr>
          <a:xfrm flipH="1">
            <a:off x="7384976" y="60512"/>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 name="テキスト ボックス 10">
            <a:extLst>
              <a:ext uri="{FF2B5EF4-FFF2-40B4-BE49-F238E27FC236}">
                <a16:creationId xmlns="" xmlns:a16="http://schemas.microsoft.com/office/drawing/2014/main" id="{EF96218F-985F-4107-B5B8-BE2ECAA098E2}"/>
              </a:ext>
            </a:extLst>
          </p:cNvPr>
          <p:cNvSpPr txBox="1"/>
          <p:nvPr/>
        </p:nvSpPr>
        <p:spPr>
          <a:xfrm>
            <a:off x="7765473" y="2008909"/>
            <a:ext cx="3948545" cy="830997"/>
          </a:xfrm>
          <a:prstGeom prst="rect">
            <a:avLst/>
          </a:prstGeom>
          <a:noFill/>
        </p:spPr>
        <p:txBody>
          <a:bodyPr wrap="square" rtlCol="0">
            <a:spAutoFit/>
          </a:bodyPr>
          <a:lstStyle/>
          <a:p>
            <a:r>
              <a:rPr kumimoji="1" lang="ja-JP" altLang="en-US" sz="2400" dirty="0"/>
              <a:t>まとめ</a:t>
            </a:r>
            <a:endParaRPr kumimoji="1" lang="en-US" altLang="ja-JP" sz="2400" dirty="0"/>
          </a:p>
          <a:p>
            <a:pPr marL="457200" indent="-457200">
              <a:buFont typeface="+mj-ea"/>
              <a:buAutoNum type="circleNumDbPlain"/>
            </a:pPr>
            <a:endParaRPr kumimoji="1" lang="ja-JP" altLang="en-US" sz="2400" dirty="0"/>
          </a:p>
        </p:txBody>
      </p:sp>
      <p:pic>
        <p:nvPicPr>
          <p:cNvPr id="6" name="図 5">
            <a:extLst>
              <a:ext uri="{FF2B5EF4-FFF2-40B4-BE49-F238E27FC236}">
                <a16:creationId xmlns="" xmlns:a16="http://schemas.microsoft.com/office/drawing/2014/main" id="{5BC75AB5-6BF1-4490-9734-A963FB6B3AED}"/>
              </a:ext>
            </a:extLst>
          </p:cNvPr>
          <p:cNvPicPr>
            <a:picLocks noChangeAspect="1"/>
          </p:cNvPicPr>
          <p:nvPr/>
        </p:nvPicPr>
        <p:blipFill rotWithShape="1">
          <a:blip r:embed="rId3">
            <a:extLst>
              <a:ext uri="{28A0092B-C50C-407E-A947-70E740481C1C}">
                <a14:useLocalDpi xmlns:a14="http://schemas.microsoft.com/office/drawing/2010/main" val="0"/>
              </a:ext>
            </a:extLst>
          </a:blip>
          <a:srcRect l="7349" b="6449"/>
          <a:stretch/>
        </p:blipFill>
        <p:spPr>
          <a:xfrm>
            <a:off x="320390" y="109100"/>
            <a:ext cx="6575942" cy="6639800"/>
          </a:xfrm>
          <a:prstGeom prst="rect">
            <a:avLst/>
          </a:prstGeom>
        </p:spPr>
      </p:pic>
    </p:spTree>
    <p:extLst>
      <p:ext uri="{BB962C8B-B14F-4D97-AF65-F5344CB8AC3E}">
        <p14:creationId xmlns:p14="http://schemas.microsoft.com/office/powerpoint/2010/main" val="9386555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F0B3FCAD-EA4D-475A-B43E-260C529E2B31}"/>
              </a:ext>
            </a:extLst>
          </p:cNvPr>
          <p:cNvSpPr>
            <a:spLocks noGrp="1"/>
          </p:cNvSpPr>
          <p:nvPr>
            <p:ph type="title"/>
          </p:nvPr>
        </p:nvSpPr>
        <p:spPr>
          <a:xfrm>
            <a:off x="7702922" y="238115"/>
            <a:ext cx="4278945" cy="1949091"/>
          </a:xfrm>
        </p:spPr>
        <p:txBody>
          <a:bodyPr vert="horz" lIns="91440" tIns="45720" rIns="91440" bIns="45720" rtlCol="0" anchor="ctr">
            <a:normAutofit/>
          </a:bodyPr>
          <a:lstStyle/>
          <a:p>
            <a:pPr algn="ctr"/>
            <a:r>
              <a:rPr lang="ja-JP" altLang="en-US" dirty="0"/>
              <a:t>性別</a:t>
            </a:r>
            <a:r>
              <a:rPr kumimoji="1" lang="ja-JP" altLang="en-US" dirty="0"/>
              <a:t>・</a:t>
            </a:r>
            <a:r>
              <a:rPr kumimoji="1" lang="en-US" altLang="ja-JP" dirty="0"/>
              <a:t>Q7</a:t>
            </a:r>
            <a:r>
              <a:rPr kumimoji="1" lang="ja-JP" altLang="en-US" dirty="0"/>
              <a:t>決定木</a:t>
            </a:r>
            <a:r>
              <a:rPr kumimoji="1" lang="en-US" altLang="ja-JP" dirty="0"/>
              <a:t/>
            </a:r>
            <a:br>
              <a:rPr kumimoji="1" lang="en-US" altLang="ja-JP" dirty="0"/>
            </a:br>
            <a:r>
              <a:rPr kumimoji="1" lang="ja-JP" altLang="en-US" dirty="0"/>
              <a:t>分析結果</a:t>
            </a:r>
          </a:p>
        </p:txBody>
      </p:sp>
      <p:sp>
        <p:nvSpPr>
          <p:cNvPr id="4" name="日付プレースホルダー 3">
            <a:extLst>
              <a:ext uri="{FF2B5EF4-FFF2-40B4-BE49-F238E27FC236}">
                <a16:creationId xmlns="" xmlns:a16="http://schemas.microsoft.com/office/drawing/2014/main" id="{ECD4F74A-73BB-4CF4-BD6E-0D6B908C011F}"/>
              </a:ext>
            </a:extLst>
          </p:cNvPr>
          <p:cNvSpPr>
            <a:spLocks noGrp="1"/>
          </p:cNvSpPr>
          <p:nvPr>
            <p:ph type="dt" sz="half" idx="10"/>
          </p:nvPr>
        </p:nvSpPr>
        <p:spPr>
          <a:xfrm>
            <a:off x="7702922" y="6323220"/>
            <a:ext cx="1958789" cy="460058"/>
          </a:xfrm>
          <a:noFill/>
        </p:spPr>
        <p:txBody>
          <a:bodyPr vert="horz" lIns="91440" tIns="45720" rIns="91440" bIns="45720" rtlCol="0" anchor="ctr">
            <a:normAutofit/>
          </a:bodyPr>
          <a:lstStyle/>
          <a:p>
            <a:pPr defTabSz="457200">
              <a:spcAft>
                <a:spcPts val="600"/>
              </a:spcAft>
            </a:pPr>
            <a:r>
              <a:rPr kumimoji="1" lang="en-US" altLang="ja-JP" sz="2000"/>
              <a:t>2017/12/16</a:t>
            </a:r>
            <a:endParaRPr kumimoji="1" lang="en-US" altLang="ja-JP" sz="2000" dirty="0"/>
          </a:p>
        </p:txBody>
      </p:sp>
      <p:sp>
        <p:nvSpPr>
          <p:cNvPr id="5" name="スライド番号プレースホルダー 4">
            <a:extLst>
              <a:ext uri="{FF2B5EF4-FFF2-40B4-BE49-F238E27FC236}">
                <a16:creationId xmlns="" xmlns:a16="http://schemas.microsoft.com/office/drawing/2014/main" id="{3E22BA1C-D087-4FC3-BBDF-9905B02DE6A0}"/>
              </a:ext>
            </a:extLst>
          </p:cNvPr>
          <p:cNvSpPr>
            <a:spLocks noGrp="1"/>
          </p:cNvSpPr>
          <p:nvPr>
            <p:ph type="sldNum" sz="quarter" idx="12"/>
          </p:nvPr>
        </p:nvSpPr>
        <p:spPr>
          <a:xfrm>
            <a:off x="11035742" y="6279163"/>
            <a:ext cx="976573" cy="537245"/>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2800" smtClean="0"/>
              <a:pPr defTabSz="457200">
                <a:spcAft>
                  <a:spcPts val="600"/>
                </a:spcAft>
              </a:pPr>
              <a:t>44</a:t>
            </a:fld>
            <a:endParaRPr kumimoji="1" lang="en-US" altLang="ja-JP" sz="1200" dirty="0"/>
          </a:p>
        </p:txBody>
      </p:sp>
      <p:cxnSp>
        <p:nvCxnSpPr>
          <p:cNvPr id="8" name="直線コネクタ 7">
            <a:extLst>
              <a:ext uri="{FF2B5EF4-FFF2-40B4-BE49-F238E27FC236}">
                <a16:creationId xmlns="" xmlns:a16="http://schemas.microsoft.com/office/drawing/2014/main" id="{42CD47A0-7FC3-45A4-8037-D589C29948E4}"/>
              </a:ext>
            </a:extLst>
          </p:cNvPr>
          <p:cNvCxnSpPr>
            <a:cxnSpLocks/>
          </p:cNvCxnSpPr>
          <p:nvPr/>
        </p:nvCxnSpPr>
        <p:spPr>
          <a:xfrm flipH="1">
            <a:off x="7384976" y="100853"/>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2" name="テキスト ボックス 11">
            <a:extLst>
              <a:ext uri="{FF2B5EF4-FFF2-40B4-BE49-F238E27FC236}">
                <a16:creationId xmlns="" xmlns:a16="http://schemas.microsoft.com/office/drawing/2014/main" id="{974CFCD7-8C31-4E03-8026-9E2622A7EE49}"/>
              </a:ext>
            </a:extLst>
          </p:cNvPr>
          <p:cNvSpPr txBox="1"/>
          <p:nvPr/>
        </p:nvSpPr>
        <p:spPr>
          <a:xfrm>
            <a:off x="7765473" y="2008909"/>
            <a:ext cx="3948545" cy="1200329"/>
          </a:xfrm>
          <a:prstGeom prst="rect">
            <a:avLst/>
          </a:prstGeom>
          <a:noFill/>
        </p:spPr>
        <p:txBody>
          <a:bodyPr wrap="square" rtlCol="0">
            <a:spAutoFit/>
          </a:bodyPr>
          <a:lstStyle/>
          <a:p>
            <a:r>
              <a:rPr lang="ja-JP" altLang="en-US" dirty="0"/>
              <a:t>まとめ</a:t>
            </a:r>
            <a:endParaRPr lang="en-US" altLang="ja-JP" dirty="0"/>
          </a:p>
          <a:p>
            <a:r>
              <a:rPr lang="ja-JP" altLang="en-US" dirty="0"/>
              <a:t>男性と女性で商品紹介の好みに差がみられた</a:t>
            </a:r>
            <a:endParaRPr lang="en-US" altLang="ja-JP" dirty="0"/>
          </a:p>
          <a:p>
            <a:pPr marL="457200" indent="-457200">
              <a:buFont typeface="+mj-ea"/>
              <a:buAutoNum type="circleNumDbPlain"/>
            </a:pPr>
            <a:endParaRPr lang="ja-JP" altLang="en-US" dirty="0"/>
          </a:p>
        </p:txBody>
      </p:sp>
      <p:sp>
        <p:nvSpPr>
          <p:cNvPr id="13" name="正方形/長方形 12">
            <a:extLst>
              <a:ext uri="{FF2B5EF4-FFF2-40B4-BE49-F238E27FC236}">
                <a16:creationId xmlns="" xmlns:a16="http://schemas.microsoft.com/office/drawing/2014/main" id="{0A34D70E-0A9A-4642-940D-D4A83534382C}"/>
              </a:ext>
            </a:extLst>
          </p:cNvPr>
          <p:cNvSpPr/>
          <p:nvPr/>
        </p:nvSpPr>
        <p:spPr>
          <a:xfrm>
            <a:off x="7765472" y="3815017"/>
            <a:ext cx="4148851" cy="1938992"/>
          </a:xfrm>
          <a:prstGeom prst="rect">
            <a:avLst/>
          </a:prstGeom>
        </p:spPr>
        <p:txBody>
          <a:bodyPr wrap="square">
            <a:spAutoFit/>
          </a:bodyPr>
          <a:lstStyle/>
          <a:p>
            <a:r>
              <a:rPr lang="ja-JP" altLang="en-US" sz="2400" dirty="0"/>
              <a:t>つまり！直交表</a:t>
            </a:r>
            <a:r>
              <a:rPr lang="en-US" altLang="ja-JP" sz="2400" dirty="0"/>
              <a:t>1</a:t>
            </a:r>
            <a:r>
              <a:rPr lang="ja-JP" altLang="en-US" sz="2400" dirty="0"/>
              <a:t>の場合</a:t>
            </a:r>
            <a:r>
              <a:rPr lang="en-US" altLang="ja-JP" sz="2400" dirty="0"/>
              <a:t>…</a:t>
            </a:r>
          </a:p>
          <a:p>
            <a:endParaRPr lang="en-US" altLang="ja-JP" sz="2400" dirty="0"/>
          </a:p>
          <a:p>
            <a:r>
              <a:rPr lang="ja-JP" altLang="en-US" dirty="0"/>
              <a:t>男性のユーザーから信用を得るためには、商品紹介は行なわない方が良く</a:t>
            </a:r>
            <a:endParaRPr lang="en-US" altLang="ja-JP" dirty="0"/>
          </a:p>
          <a:p>
            <a:r>
              <a:rPr lang="ja-JP" altLang="en-US" dirty="0"/>
              <a:t>女性のユーザーは商品紹介を行った方がいい</a:t>
            </a:r>
            <a:endParaRPr lang="en-US" altLang="ja-JP" dirty="0"/>
          </a:p>
        </p:txBody>
      </p:sp>
      <p:pic>
        <p:nvPicPr>
          <p:cNvPr id="6" name="図 5">
            <a:extLst>
              <a:ext uri="{FF2B5EF4-FFF2-40B4-BE49-F238E27FC236}">
                <a16:creationId xmlns="" xmlns:a16="http://schemas.microsoft.com/office/drawing/2014/main" id="{56D657B1-126C-4F41-B44C-3435E98FF70B}"/>
              </a:ext>
            </a:extLst>
          </p:cNvPr>
          <p:cNvPicPr>
            <a:picLocks noChangeAspect="1"/>
          </p:cNvPicPr>
          <p:nvPr/>
        </p:nvPicPr>
        <p:blipFill rotWithShape="1">
          <a:blip r:embed="rId2">
            <a:extLst>
              <a:ext uri="{28A0092B-C50C-407E-A947-70E740481C1C}">
                <a14:useLocalDpi xmlns:a14="http://schemas.microsoft.com/office/drawing/2010/main" val="0"/>
              </a:ext>
            </a:extLst>
          </a:blip>
          <a:srcRect l="4786" b="10498"/>
          <a:stretch/>
        </p:blipFill>
        <p:spPr>
          <a:xfrm>
            <a:off x="277433" y="300700"/>
            <a:ext cx="6801023" cy="6393048"/>
          </a:xfrm>
          <a:prstGeom prst="rect">
            <a:avLst/>
          </a:prstGeom>
        </p:spPr>
      </p:pic>
    </p:spTree>
    <p:extLst>
      <p:ext uri="{BB962C8B-B14F-4D97-AF65-F5344CB8AC3E}">
        <p14:creationId xmlns:p14="http://schemas.microsoft.com/office/powerpoint/2010/main" val="262757447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F0B3FCAD-EA4D-475A-B43E-260C529E2B31}"/>
              </a:ext>
            </a:extLst>
          </p:cNvPr>
          <p:cNvSpPr>
            <a:spLocks noGrp="1"/>
          </p:cNvSpPr>
          <p:nvPr>
            <p:ph type="title"/>
          </p:nvPr>
        </p:nvSpPr>
        <p:spPr>
          <a:xfrm>
            <a:off x="7911397" y="220496"/>
            <a:ext cx="3930343" cy="1816124"/>
          </a:xfrm>
        </p:spPr>
        <p:txBody>
          <a:bodyPr vert="horz" lIns="91440" tIns="45720" rIns="91440" bIns="45720" rtlCol="0" anchor="ctr">
            <a:normAutofit fontScale="90000"/>
          </a:bodyPr>
          <a:lstStyle/>
          <a:p>
            <a:pPr algn="ctr"/>
            <a:r>
              <a:rPr lang="ja-JP" altLang="en-US" dirty="0"/>
              <a:t>性別</a:t>
            </a:r>
            <a:r>
              <a:rPr kumimoji="1" lang="ja-JP" altLang="en-US" dirty="0"/>
              <a:t>・</a:t>
            </a:r>
            <a:r>
              <a:rPr kumimoji="1" lang="en-US" altLang="ja-JP" dirty="0"/>
              <a:t>Q8</a:t>
            </a:r>
            <a:r>
              <a:rPr kumimoji="1" lang="ja-JP" altLang="en-US" dirty="0"/>
              <a:t>決定木</a:t>
            </a:r>
            <a:r>
              <a:rPr kumimoji="1" lang="en-US" altLang="ja-JP" dirty="0"/>
              <a:t/>
            </a:r>
            <a:br>
              <a:rPr kumimoji="1" lang="en-US" altLang="ja-JP" dirty="0"/>
            </a:br>
            <a:r>
              <a:rPr kumimoji="1" lang="ja-JP" altLang="en-US" dirty="0"/>
              <a:t>分析結果</a:t>
            </a:r>
            <a:endParaRPr kumimoji="1" lang="en-US" altLang="ja-JP" dirty="0"/>
          </a:p>
        </p:txBody>
      </p:sp>
      <p:sp>
        <p:nvSpPr>
          <p:cNvPr id="4" name="日付プレースホルダー 3">
            <a:extLst>
              <a:ext uri="{FF2B5EF4-FFF2-40B4-BE49-F238E27FC236}">
                <a16:creationId xmlns="" xmlns:a16="http://schemas.microsoft.com/office/drawing/2014/main" id="{ECD4F74A-73BB-4CF4-BD6E-0D6B908C011F}"/>
              </a:ext>
            </a:extLst>
          </p:cNvPr>
          <p:cNvSpPr>
            <a:spLocks noGrp="1"/>
          </p:cNvSpPr>
          <p:nvPr>
            <p:ph type="dt" sz="half" idx="10"/>
          </p:nvPr>
        </p:nvSpPr>
        <p:spPr>
          <a:xfrm>
            <a:off x="7635687" y="6287625"/>
            <a:ext cx="1923206" cy="537245"/>
          </a:xfrm>
          <a:noFill/>
        </p:spPr>
        <p:txBody>
          <a:bodyPr vert="horz" lIns="91440" tIns="45720" rIns="91440" bIns="45720" rtlCol="0" anchor="ctr">
            <a:normAutofit/>
          </a:bodyPr>
          <a:lstStyle/>
          <a:p>
            <a:pPr defTabSz="457200">
              <a:spcAft>
                <a:spcPts val="600"/>
              </a:spcAft>
            </a:pPr>
            <a:r>
              <a:rPr kumimoji="1" lang="en-US" altLang="ja-JP" sz="2000"/>
              <a:t>2017/12/16</a:t>
            </a:r>
            <a:endParaRPr kumimoji="1" lang="en-US" altLang="ja-JP" sz="2000" dirty="0"/>
          </a:p>
        </p:txBody>
      </p:sp>
      <p:sp>
        <p:nvSpPr>
          <p:cNvPr id="5" name="スライド番号プレースホルダー 4">
            <a:extLst>
              <a:ext uri="{FF2B5EF4-FFF2-40B4-BE49-F238E27FC236}">
                <a16:creationId xmlns="" xmlns:a16="http://schemas.microsoft.com/office/drawing/2014/main" id="{3E22BA1C-D087-4FC3-BBDF-9905B02DE6A0}"/>
              </a:ext>
            </a:extLst>
          </p:cNvPr>
          <p:cNvSpPr>
            <a:spLocks noGrp="1"/>
          </p:cNvSpPr>
          <p:nvPr>
            <p:ph type="sldNum" sz="quarter" idx="12"/>
          </p:nvPr>
        </p:nvSpPr>
        <p:spPr>
          <a:xfrm>
            <a:off x="10860160" y="6287624"/>
            <a:ext cx="1185875" cy="537245"/>
          </a:xfrm>
          <a:noFill/>
        </p:spPr>
        <p:txBody>
          <a:bodyPr vert="horz" lIns="91440" tIns="45720" rIns="91440" bIns="45720" rtlCol="0" anchor="ctr">
            <a:normAutofit/>
          </a:bodyPr>
          <a:lstStyle/>
          <a:p>
            <a:pPr defTabSz="457200">
              <a:spcAft>
                <a:spcPts val="600"/>
              </a:spcAft>
            </a:pPr>
            <a:fld id="{614497F5-5DE3-4238-892C-5C8A74B78644}" type="slidenum">
              <a:rPr kumimoji="1" lang="en-US" altLang="ja-JP" sz="2800" smtClean="0"/>
              <a:pPr defTabSz="457200">
                <a:spcAft>
                  <a:spcPts val="600"/>
                </a:spcAft>
              </a:pPr>
              <a:t>45</a:t>
            </a:fld>
            <a:endParaRPr kumimoji="1" lang="en-US" altLang="ja-JP" sz="1200" dirty="0"/>
          </a:p>
        </p:txBody>
      </p:sp>
      <p:cxnSp>
        <p:nvCxnSpPr>
          <p:cNvPr id="10" name="直線コネクタ 9">
            <a:extLst>
              <a:ext uri="{FF2B5EF4-FFF2-40B4-BE49-F238E27FC236}">
                <a16:creationId xmlns="" xmlns:a16="http://schemas.microsoft.com/office/drawing/2014/main" id="{51531F4F-633B-48A4-B3E1-EA8AA512555F}"/>
              </a:ext>
            </a:extLst>
          </p:cNvPr>
          <p:cNvCxnSpPr>
            <a:cxnSpLocks/>
          </p:cNvCxnSpPr>
          <p:nvPr/>
        </p:nvCxnSpPr>
        <p:spPr>
          <a:xfrm flipH="1">
            <a:off x="7384976" y="100853"/>
            <a:ext cx="15412" cy="6792742"/>
          </a:xfrm>
          <a:prstGeom prst="line">
            <a:avLst/>
          </a:prstGeom>
          <a:ln w="19050"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1" name="テキスト ボックス 10">
            <a:extLst>
              <a:ext uri="{FF2B5EF4-FFF2-40B4-BE49-F238E27FC236}">
                <a16:creationId xmlns="" xmlns:a16="http://schemas.microsoft.com/office/drawing/2014/main" id="{43CC4A9F-31B6-45CD-9D7D-20AB61E54859}"/>
              </a:ext>
            </a:extLst>
          </p:cNvPr>
          <p:cNvSpPr txBox="1"/>
          <p:nvPr/>
        </p:nvSpPr>
        <p:spPr>
          <a:xfrm>
            <a:off x="7765473" y="2008909"/>
            <a:ext cx="3948545" cy="1384995"/>
          </a:xfrm>
          <a:prstGeom prst="rect">
            <a:avLst/>
          </a:prstGeom>
          <a:noFill/>
        </p:spPr>
        <p:txBody>
          <a:bodyPr wrap="square" rtlCol="0">
            <a:spAutoFit/>
          </a:bodyPr>
          <a:lstStyle/>
          <a:p>
            <a:r>
              <a:rPr kumimoji="1" lang="ja-JP" altLang="en-US" sz="2400" dirty="0"/>
              <a:t>まとめ</a:t>
            </a:r>
            <a:endParaRPr kumimoji="1" lang="en-US" altLang="ja-JP" sz="2400" dirty="0"/>
          </a:p>
          <a:p>
            <a:r>
              <a:rPr kumimoji="1" lang="ja-JP" altLang="en-US" dirty="0"/>
              <a:t>男女ともに商品紹介を好む傾向にある</a:t>
            </a:r>
            <a:endParaRPr kumimoji="1" lang="en-US" altLang="ja-JP" dirty="0"/>
          </a:p>
          <a:p>
            <a:pPr marL="457200" indent="-457200">
              <a:buFont typeface="+mj-ea"/>
              <a:buAutoNum type="circleNumDbPlain"/>
            </a:pPr>
            <a:endParaRPr kumimoji="1" lang="ja-JP" altLang="en-US" sz="2400" dirty="0"/>
          </a:p>
        </p:txBody>
      </p:sp>
      <p:sp>
        <p:nvSpPr>
          <p:cNvPr id="12" name="正方形/長方形 11">
            <a:extLst>
              <a:ext uri="{FF2B5EF4-FFF2-40B4-BE49-F238E27FC236}">
                <a16:creationId xmlns="" xmlns:a16="http://schemas.microsoft.com/office/drawing/2014/main" id="{560C9788-338F-4E04-860F-EF4BF20AA29B}"/>
              </a:ext>
            </a:extLst>
          </p:cNvPr>
          <p:cNvSpPr/>
          <p:nvPr/>
        </p:nvSpPr>
        <p:spPr>
          <a:xfrm>
            <a:off x="7765473" y="3825033"/>
            <a:ext cx="4148851" cy="1938992"/>
          </a:xfrm>
          <a:prstGeom prst="rect">
            <a:avLst/>
          </a:prstGeom>
        </p:spPr>
        <p:txBody>
          <a:bodyPr wrap="square">
            <a:spAutoFit/>
          </a:bodyPr>
          <a:lstStyle/>
          <a:p>
            <a:r>
              <a:rPr lang="ja-JP" altLang="en-US" sz="2400" dirty="0"/>
              <a:t>つまり！直交表２の場合</a:t>
            </a:r>
            <a:r>
              <a:rPr lang="en-US" altLang="ja-JP" sz="2400" dirty="0"/>
              <a:t>…</a:t>
            </a:r>
          </a:p>
          <a:p>
            <a:endParaRPr lang="en-US" altLang="ja-JP" sz="2400" dirty="0"/>
          </a:p>
          <a:p>
            <a:r>
              <a:rPr lang="ja-JP" altLang="en-US" dirty="0"/>
              <a:t>男女両方のユーザーから魅力を得るためには、商品紹介を行った方がいい</a:t>
            </a:r>
            <a:endParaRPr lang="en-US" altLang="ja-JP" dirty="0"/>
          </a:p>
          <a:p>
            <a:endParaRPr lang="en-US" altLang="ja-JP" dirty="0"/>
          </a:p>
          <a:p>
            <a:r>
              <a:rPr lang="ja-JP" altLang="en-US" dirty="0"/>
              <a:t>しかし性別・</a:t>
            </a:r>
            <a:r>
              <a:rPr lang="en-US" altLang="ja-JP" dirty="0"/>
              <a:t>Q8</a:t>
            </a:r>
            <a:r>
              <a:rPr lang="ja-JP" altLang="en-US" dirty="0"/>
              <a:t>と結果が矛盾している</a:t>
            </a:r>
            <a:endParaRPr lang="en-US" altLang="ja-JP" dirty="0"/>
          </a:p>
        </p:txBody>
      </p:sp>
      <p:pic>
        <p:nvPicPr>
          <p:cNvPr id="6" name="図 5">
            <a:extLst>
              <a:ext uri="{FF2B5EF4-FFF2-40B4-BE49-F238E27FC236}">
                <a16:creationId xmlns="" xmlns:a16="http://schemas.microsoft.com/office/drawing/2014/main" id="{D3095D8B-923B-4E51-B9F7-BE5FC9B8B8CF}"/>
              </a:ext>
            </a:extLst>
          </p:cNvPr>
          <p:cNvPicPr>
            <a:picLocks noChangeAspect="1"/>
          </p:cNvPicPr>
          <p:nvPr/>
        </p:nvPicPr>
        <p:blipFill rotWithShape="1">
          <a:blip r:embed="rId3">
            <a:extLst>
              <a:ext uri="{28A0092B-C50C-407E-A947-70E740481C1C}">
                <a14:useLocalDpi xmlns:a14="http://schemas.microsoft.com/office/drawing/2010/main" val="0"/>
              </a:ext>
            </a:extLst>
          </a:blip>
          <a:srcRect l="8466" b="10931"/>
          <a:stretch/>
        </p:blipFill>
        <p:spPr>
          <a:xfrm>
            <a:off x="334848" y="86999"/>
            <a:ext cx="6751928" cy="6570111"/>
          </a:xfrm>
          <a:prstGeom prst="rect">
            <a:avLst/>
          </a:prstGeom>
        </p:spPr>
      </p:pic>
    </p:spTree>
    <p:extLst>
      <p:ext uri="{BB962C8B-B14F-4D97-AF65-F5344CB8AC3E}">
        <p14:creationId xmlns:p14="http://schemas.microsoft.com/office/powerpoint/2010/main" val="271194273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a:extLst>
              <a:ext uri="{FF2B5EF4-FFF2-40B4-BE49-F238E27FC236}">
                <a16:creationId xmlns="" xmlns:a16="http://schemas.microsoft.com/office/drawing/2014/main" id="{CCD983F3-83CA-4DC4-AFAD-A39238E34643}"/>
              </a:ext>
            </a:extLst>
          </p:cNvPr>
          <p:cNvSpPr>
            <a:spLocks noGrp="1"/>
          </p:cNvSpPr>
          <p:nvPr>
            <p:ph type="title"/>
          </p:nvPr>
        </p:nvSpPr>
        <p:spPr>
          <a:xfrm>
            <a:off x="0" y="0"/>
            <a:ext cx="10515600" cy="1325563"/>
          </a:xfrm>
        </p:spPr>
        <p:txBody>
          <a:bodyPr>
            <a:normAutofit/>
          </a:bodyPr>
          <a:lstStyle/>
          <a:p>
            <a:r>
              <a:rPr kumimoji="1" lang="ja-JP" altLang="en-US" sz="5400" dirty="0"/>
              <a:t>仮説２検証結果</a:t>
            </a:r>
            <a:r>
              <a:rPr kumimoji="1" lang="en-US" altLang="ja-JP" sz="5400" dirty="0"/>
              <a:t>-</a:t>
            </a:r>
            <a:r>
              <a:rPr kumimoji="1" lang="ja-JP" altLang="en-US" sz="5400" dirty="0"/>
              <a:t>１</a:t>
            </a:r>
          </a:p>
        </p:txBody>
      </p:sp>
      <p:sp>
        <p:nvSpPr>
          <p:cNvPr id="4" name="日付プレースホルダー 3">
            <a:extLst>
              <a:ext uri="{FF2B5EF4-FFF2-40B4-BE49-F238E27FC236}">
                <a16:creationId xmlns="" xmlns:a16="http://schemas.microsoft.com/office/drawing/2014/main" id="{63CD98BE-3656-4F2B-BA03-C6AD34EC3DDD}"/>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7014C962-B710-490C-800E-8670E97607F3}"/>
              </a:ext>
            </a:extLst>
          </p:cNvPr>
          <p:cNvSpPr>
            <a:spLocks noGrp="1"/>
          </p:cNvSpPr>
          <p:nvPr>
            <p:ph type="sldNum" sz="quarter" idx="12"/>
          </p:nvPr>
        </p:nvSpPr>
        <p:spPr/>
        <p:txBody>
          <a:bodyPr/>
          <a:lstStyle/>
          <a:p>
            <a:fld id="{614497F5-5DE3-4238-892C-5C8A74B78644}" type="slidenum">
              <a:rPr kumimoji="1" lang="ja-JP" altLang="en-US" smtClean="0"/>
              <a:t>46</a:t>
            </a:fld>
            <a:endParaRPr kumimoji="1" lang="ja-JP" altLang="en-US"/>
          </a:p>
        </p:txBody>
      </p:sp>
      <p:sp>
        <p:nvSpPr>
          <p:cNvPr id="8" name="テキスト ボックス 7">
            <a:extLst>
              <a:ext uri="{FF2B5EF4-FFF2-40B4-BE49-F238E27FC236}">
                <a16:creationId xmlns="" xmlns:a16="http://schemas.microsoft.com/office/drawing/2014/main" id="{F0B81C3D-4F34-4BC1-A203-AFCF9BA54AE5}"/>
              </a:ext>
            </a:extLst>
          </p:cNvPr>
          <p:cNvSpPr txBox="1"/>
          <p:nvPr/>
        </p:nvSpPr>
        <p:spPr>
          <a:xfrm>
            <a:off x="120909" y="1140897"/>
            <a:ext cx="12187952" cy="369332"/>
          </a:xfrm>
          <a:prstGeom prst="rect">
            <a:avLst/>
          </a:prstGeom>
          <a:noFill/>
        </p:spPr>
        <p:txBody>
          <a:bodyPr wrap="none" rtlCol="0">
            <a:spAutoFit/>
          </a:bodyPr>
          <a:lstStyle/>
          <a:p>
            <a:r>
              <a:rPr kumimoji="1" lang="ja-JP" altLang="en-US" dirty="0"/>
              <a:t>コンジョイント分析の平均値から信憑性・魅力性を高めるためには以下の組み合わせが有効であること</a:t>
            </a:r>
            <a:r>
              <a:rPr lang="ja-JP" altLang="en-US" dirty="0"/>
              <a:t>が</a:t>
            </a:r>
            <a:r>
              <a:rPr kumimoji="1" lang="ja-JP" altLang="en-US" dirty="0"/>
              <a:t>分かった。</a:t>
            </a:r>
          </a:p>
        </p:txBody>
      </p:sp>
      <p:graphicFrame>
        <p:nvGraphicFramePr>
          <p:cNvPr id="11" name="表 10">
            <a:extLst>
              <a:ext uri="{FF2B5EF4-FFF2-40B4-BE49-F238E27FC236}">
                <a16:creationId xmlns="" xmlns:a16="http://schemas.microsoft.com/office/drawing/2014/main" id="{F966BCC0-C49E-4DF8-B785-6A89323C6800}"/>
              </a:ext>
            </a:extLst>
          </p:cNvPr>
          <p:cNvGraphicFramePr>
            <a:graphicFrameLocks noGrp="1"/>
          </p:cNvGraphicFramePr>
          <p:nvPr/>
        </p:nvGraphicFramePr>
        <p:xfrm>
          <a:off x="422030" y="1518377"/>
          <a:ext cx="11585709" cy="840875"/>
        </p:xfrm>
        <a:graphic>
          <a:graphicData uri="http://schemas.openxmlformats.org/drawingml/2006/table">
            <a:tbl>
              <a:tblPr>
                <a:tableStyleId>{5C22544A-7EE6-4342-B048-85BDC9FD1C3A}</a:tableStyleId>
              </a:tblPr>
              <a:tblGrid>
                <a:gridCol w="970670">
                  <a:extLst>
                    <a:ext uri="{9D8B030D-6E8A-4147-A177-3AD203B41FA5}">
                      <a16:colId xmlns="" xmlns:a16="http://schemas.microsoft.com/office/drawing/2014/main" val="3525359841"/>
                    </a:ext>
                  </a:extLst>
                </a:gridCol>
                <a:gridCol w="1603932">
                  <a:extLst>
                    <a:ext uri="{9D8B030D-6E8A-4147-A177-3AD203B41FA5}">
                      <a16:colId xmlns="" xmlns:a16="http://schemas.microsoft.com/office/drawing/2014/main" val="648503619"/>
                    </a:ext>
                  </a:extLst>
                </a:gridCol>
                <a:gridCol w="1287301">
                  <a:extLst>
                    <a:ext uri="{9D8B030D-6E8A-4147-A177-3AD203B41FA5}">
                      <a16:colId xmlns="" xmlns:a16="http://schemas.microsoft.com/office/drawing/2014/main" val="1005785048"/>
                    </a:ext>
                  </a:extLst>
                </a:gridCol>
                <a:gridCol w="1287301">
                  <a:extLst>
                    <a:ext uri="{9D8B030D-6E8A-4147-A177-3AD203B41FA5}">
                      <a16:colId xmlns="" xmlns:a16="http://schemas.microsoft.com/office/drawing/2014/main" val="1102783322"/>
                    </a:ext>
                  </a:extLst>
                </a:gridCol>
                <a:gridCol w="1287301">
                  <a:extLst>
                    <a:ext uri="{9D8B030D-6E8A-4147-A177-3AD203B41FA5}">
                      <a16:colId xmlns="" xmlns:a16="http://schemas.microsoft.com/office/drawing/2014/main" val="3882787561"/>
                    </a:ext>
                  </a:extLst>
                </a:gridCol>
                <a:gridCol w="1287301">
                  <a:extLst>
                    <a:ext uri="{9D8B030D-6E8A-4147-A177-3AD203B41FA5}">
                      <a16:colId xmlns="" xmlns:a16="http://schemas.microsoft.com/office/drawing/2014/main" val="2159950405"/>
                    </a:ext>
                  </a:extLst>
                </a:gridCol>
                <a:gridCol w="1287301">
                  <a:extLst>
                    <a:ext uri="{9D8B030D-6E8A-4147-A177-3AD203B41FA5}">
                      <a16:colId xmlns="" xmlns:a16="http://schemas.microsoft.com/office/drawing/2014/main" val="2152596011"/>
                    </a:ext>
                  </a:extLst>
                </a:gridCol>
                <a:gridCol w="1287301">
                  <a:extLst>
                    <a:ext uri="{9D8B030D-6E8A-4147-A177-3AD203B41FA5}">
                      <a16:colId xmlns="" xmlns:a16="http://schemas.microsoft.com/office/drawing/2014/main" val="2120443129"/>
                    </a:ext>
                  </a:extLst>
                </a:gridCol>
                <a:gridCol w="1287301">
                  <a:extLst>
                    <a:ext uri="{9D8B030D-6E8A-4147-A177-3AD203B41FA5}">
                      <a16:colId xmlns="" xmlns:a16="http://schemas.microsoft.com/office/drawing/2014/main" val="4257487456"/>
                    </a:ext>
                  </a:extLst>
                </a:gridCol>
              </a:tblGrid>
              <a:tr h="393896">
                <a:tc>
                  <a:txBody>
                    <a:bodyPr/>
                    <a:lstStyle/>
                    <a:p>
                      <a:pPr algn="l" fontAlgn="ct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fontAlgn="ctr"/>
                      <a:r>
                        <a:rPr lang="ja-JP" altLang="en-US" sz="2000" u="none" strike="noStrike" dirty="0">
                          <a:effectLst/>
                        </a:rPr>
                        <a:t>キャラクター</a:t>
                      </a:r>
                      <a:endParaRPr lang="ja-JP" altLang="en-US" sz="20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ja-JP" altLang="en-US" sz="2100" u="none" strike="noStrike" dirty="0">
                          <a:effectLst/>
                        </a:rPr>
                        <a:t>言葉遣い</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ja-JP" altLang="en-US" sz="2100" u="none" strike="noStrike" dirty="0">
                          <a:effectLst/>
                        </a:rPr>
                        <a:t>内容</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ja-JP" altLang="en-US" sz="2100" u="none" strike="noStrike" dirty="0">
                          <a:effectLst/>
                        </a:rPr>
                        <a:t>親近感</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ja-JP" altLang="en-US" sz="2100" u="none" strike="noStrike" dirty="0">
                          <a:effectLst/>
                        </a:rPr>
                        <a:t>知識系</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ctr"/>
                      <a:r>
                        <a:rPr lang="ja-JP" altLang="en-US" sz="2100" u="none" strike="noStrike" dirty="0">
                          <a:effectLst/>
                        </a:rPr>
                        <a:t>文量</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ctr"/>
                      <a:r>
                        <a:rPr lang="ja-JP" altLang="en-US" sz="2100" u="none" strike="noStrike" dirty="0">
                          <a:effectLst/>
                        </a:rPr>
                        <a:t>仲良し度</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ctr"/>
                      <a:r>
                        <a:rPr lang="ja-JP" altLang="en-US" sz="2100" u="none" strike="noStrike" dirty="0">
                          <a:effectLst/>
                        </a:rPr>
                        <a:t>商品紹介</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 xmlns:a16="http://schemas.microsoft.com/office/drawing/2014/main" val="233917706"/>
                  </a:ext>
                </a:extLst>
              </a:tr>
              <a:tr h="446979">
                <a:tc>
                  <a:txBody>
                    <a:bodyPr/>
                    <a:lstStyle/>
                    <a:p>
                      <a:pPr algn="l" fontAlgn="ctr"/>
                      <a:r>
                        <a:rPr lang="ja-JP" altLang="en-US" sz="2100" b="1" u="none" strike="noStrike" dirty="0">
                          <a:effectLst/>
                        </a:rPr>
                        <a:t>信憑性</a:t>
                      </a:r>
                      <a:endParaRPr lang="ja-JP" altLang="en-US" sz="21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癒される</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タメ口</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スタンプ</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趣味</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トレンド</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少ない</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あり</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画像</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2619424610"/>
                  </a:ext>
                </a:extLst>
              </a:tr>
            </a:tbl>
          </a:graphicData>
        </a:graphic>
      </p:graphicFrame>
      <p:pic>
        <p:nvPicPr>
          <p:cNvPr id="14" name="図 13">
            <a:extLst>
              <a:ext uri="{FF2B5EF4-FFF2-40B4-BE49-F238E27FC236}">
                <a16:creationId xmlns="" xmlns:a16="http://schemas.microsoft.com/office/drawing/2014/main" id="{88E5B5FD-65E1-49E0-A483-FB8E4B06A02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796" b="33548"/>
          <a:stretch/>
        </p:blipFill>
        <p:spPr>
          <a:xfrm>
            <a:off x="2674487" y="2651126"/>
            <a:ext cx="3048028" cy="3451058"/>
          </a:xfrm>
          <a:prstGeom prst="rect">
            <a:avLst/>
          </a:prstGeom>
        </p:spPr>
      </p:pic>
      <p:pic>
        <p:nvPicPr>
          <p:cNvPr id="16" name="図 15">
            <a:extLst>
              <a:ext uri="{FF2B5EF4-FFF2-40B4-BE49-F238E27FC236}">
                <a16:creationId xmlns="" xmlns:a16="http://schemas.microsoft.com/office/drawing/2014/main" id="{D95029DB-3EF9-4591-A739-C1A2750955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398" b="11761"/>
          <a:stretch/>
        </p:blipFill>
        <p:spPr>
          <a:xfrm>
            <a:off x="6806351" y="2651126"/>
            <a:ext cx="3003268" cy="4104669"/>
          </a:xfrm>
          <a:prstGeom prst="rect">
            <a:avLst/>
          </a:prstGeom>
        </p:spPr>
      </p:pic>
    </p:spTree>
    <p:extLst>
      <p:ext uri="{BB962C8B-B14F-4D97-AF65-F5344CB8AC3E}">
        <p14:creationId xmlns:p14="http://schemas.microsoft.com/office/powerpoint/2010/main" val="29727325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日付プレースホルダー 2">
            <a:extLst>
              <a:ext uri="{FF2B5EF4-FFF2-40B4-BE49-F238E27FC236}">
                <a16:creationId xmlns="" xmlns:a16="http://schemas.microsoft.com/office/drawing/2014/main" id="{B4F80BBB-A8EE-462F-A314-F7691153E44D}"/>
              </a:ext>
            </a:extLst>
          </p:cNvPr>
          <p:cNvSpPr>
            <a:spLocks noGrp="1"/>
          </p:cNvSpPr>
          <p:nvPr>
            <p:ph type="dt" sz="half" idx="10"/>
          </p:nvPr>
        </p:nvSpPr>
        <p:spPr/>
        <p:txBody>
          <a:bodyPr/>
          <a:lstStyle/>
          <a:p>
            <a:r>
              <a:rPr kumimoji="1" lang="en-US" altLang="ja-JP"/>
              <a:t>2017/12/16</a:t>
            </a:r>
            <a:endParaRPr kumimoji="1" lang="ja-JP" altLang="en-US"/>
          </a:p>
        </p:txBody>
      </p:sp>
      <p:sp>
        <p:nvSpPr>
          <p:cNvPr id="4" name="スライド番号プレースホルダー 3">
            <a:extLst>
              <a:ext uri="{FF2B5EF4-FFF2-40B4-BE49-F238E27FC236}">
                <a16:creationId xmlns="" xmlns:a16="http://schemas.microsoft.com/office/drawing/2014/main" id="{847C50EC-3BFC-4344-8C3E-E332A3F79EA5}"/>
              </a:ext>
            </a:extLst>
          </p:cNvPr>
          <p:cNvSpPr>
            <a:spLocks noGrp="1"/>
          </p:cNvSpPr>
          <p:nvPr>
            <p:ph type="sldNum" sz="quarter" idx="12"/>
          </p:nvPr>
        </p:nvSpPr>
        <p:spPr/>
        <p:txBody>
          <a:bodyPr/>
          <a:lstStyle/>
          <a:p>
            <a:fld id="{614497F5-5DE3-4238-892C-5C8A74B78644}" type="slidenum">
              <a:rPr kumimoji="1" lang="ja-JP" altLang="en-US" smtClean="0"/>
              <a:t>47</a:t>
            </a:fld>
            <a:endParaRPr kumimoji="1" lang="ja-JP" altLang="en-US"/>
          </a:p>
        </p:txBody>
      </p:sp>
      <p:graphicFrame>
        <p:nvGraphicFramePr>
          <p:cNvPr id="5" name="表 4">
            <a:extLst>
              <a:ext uri="{FF2B5EF4-FFF2-40B4-BE49-F238E27FC236}">
                <a16:creationId xmlns="" xmlns:a16="http://schemas.microsoft.com/office/drawing/2014/main" id="{BF3CD06C-5405-4601-B35E-0CF666F1DC6B}"/>
              </a:ext>
            </a:extLst>
          </p:cNvPr>
          <p:cNvGraphicFramePr>
            <a:graphicFrameLocks noGrp="1"/>
          </p:cNvGraphicFramePr>
          <p:nvPr/>
        </p:nvGraphicFramePr>
        <p:xfrm>
          <a:off x="303146" y="1325563"/>
          <a:ext cx="11585708" cy="800731"/>
        </p:xfrm>
        <a:graphic>
          <a:graphicData uri="http://schemas.openxmlformats.org/drawingml/2006/table">
            <a:tbl>
              <a:tblPr>
                <a:tableStyleId>{5C22544A-7EE6-4342-B048-85BDC9FD1C3A}</a:tableStyleId>
              </a:tblPr>
              <a:tblGrid>
                <a:gridCol w="1004534">
                  <a:extLst>
                    <a:ext uri="{9D8B030D-6E8A-4147-A177-3AD203B41FA5}">
                      <a16:colId xmlns="" xmlns:a16="http://schemas.microsoft.com/office/drawing/2014/main" val="3923516635"/>
                    </a:ext>
                  </a:extLst>
                </a:gridCol>
                <a:gridCol w="1570067">
                  <a:extLst>
                    <a:ext uri="{9D8B030D-6E8A-4147-A177-3AD203B41FA5}">
                      <a16:colId xmlns="" xmlns:a16="http://schemas.microsoft.com/office/drawing/2014/main" val="2444161273"/>
                    </a:ext>
                  </a:extLst>
                </a:gridCol>
                <a:gridCol w="1287301">
                  <a:extLst>
                    <a:ext uri="{9D8B030D-6E8A-4147-A177-3AD203B41FA5}">
                      <a16:colId xmlns="" xmlns:a16="http://schemas.microsoft.com/office/drawing/2014/main" val="1787290055"/>
                    </a:ext>
                  </a:extLst>
                </a:gridCol>
                <a:gridCol w="1287301">
                  <a:extLst>
                    <a:ext uri="{9D8B030D-6E8A-4147-A177-3AD203B41FA5}">
                      <a16:colId xmlns="" xmlns:a16="http://schemas.microsoft.com/office/drawing/2014/main" val="3248340323"/>
                    </a:ext>
                  </a:extLst>
                </a:gridCol>
                <a:gridCol w="1287301">
                  <a:extLst>
                    <a:ext uri="{9D8B030D-6E8A-4147-A177-3AD203B41FA5}">
                      <a16:colId xmlns="" xmlns:a16="http://schemas.microsoft.com/office/drawing/2014/main" val="1962380786"/>
                    </a:ext>
                  </a:extLst>
                </a:gridCol>
                <a:gridCol w="1287301">
                  <a:extLst>
                    <a:ext uri="{9D8B030D-6E8A-4147-A177-3AD203B41FA5}">
                      <a16:colId xmlns="" xmlns:a16="http://schemas.microsoft.com/office/drawing/2014/main" val="4084208292"/>
                    </a:ext>
                  </a:extLst>
                </a:gridCol>
                <a:gridCol w="1287301">
                  <a:extLst>
                    <a:ext uri="{9D8B030D-6E8A-4147-A177-3AD203B41FA5}">
                      <a16:colId xmlns="" xmlns:a16="http://schemas.microsoft.com/office/drawing/2014/main" val="4112097507"/>
                    </a:ext>
                  </a:extLst>
                </a:gridCol>
                <a:gridCol w="1287301">
                  <a:extLst>
                    <a:ext uri="{9D8B030D-6E8A-4147-A177-3AD203B41FA5}">
                      <a16:colId xmlns="" xmlns:a16="http://schemas.microsoft.com/office/drawing/2014/main" val="3595205076"/>
                    </a:ext>
                  </a:extLst>
                </a:gridCol>
                <a:gridCol w="1287301">
                  <a:extLst>
                    <a:ext uri="{9D8B030D-6E8A-4147-A177-3AD203B41FA5}">
                      <a16:colId xmlns="" xmlns:a16="http://schemas.microsoft.com/office/drawing/2014/main" val="3890309071"/>
                    </a:ext>
                  </a:extLst>
                </a:gridCol>
              </a:tblGrid>
              <a:tr h="383489">
                <a:tc>
                  <a:txBody>
                    <a:bodyPr/>
                    <a:lstStyle/>
                    <a:p>
                      <a:pPr algn="l" fontAlgn="ctr"/>
                      <a:endParaRPr lang="ja-JP" altLang="en-US" sz="20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algn="ctr" fontAlgn="ctr"/>
                      <a:r>
                        <a:rPr lang="ja-JP" altLang="en-US" sz="2000" u="none" strike="noStrike" dirty="0">
                          <a:effectLst/>
                        </a:rPr>
                        <a:t>キャラクター</a:t>
                      </a:r>
                      <a:endParaRPr lang="ja-JP" altLang="en-US" sz="20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ja-JP" altLang="en-US" sz="2100" u="none" strike="noStrike" dirty="0">
                          <a:effectLst/>
                        </a:rPr>
                        <a:t>言葉遣い</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ja-JP" altLang="en-US" sz="2100" u="none" strike="noStrike" dirty="0">
                          <a:effectLst/>
                        </a:rPr>
                        <a:t>内容</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ja-JP" altLang="en-US" sz="2100" u="none" strike="noStrike" dirty="0">
                          <a:effectLst/>
                        </a:rPr>
                        <a:t>親近感</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5">
                        <a:lumMod val="60000"/>
                        <a:lumOff val="40000"/>
                      </a:schemeClr>
                    </a:solidFill>
                  </a:tcPr>
                </a:tc>
                <a:tc>
                  <a:txBody>
                    <a:bodyPr/>
                    <a:lstStyle/>
                    <a:p>
                      <a:pPr algn="ctr" fontAlgn="ctr"/>
                      <a:r>
                        <a:rPr lang="ja-JP" altLang="en-US" sz="2100" u="none" strike="noStrike" dirty="0">
                          <a:effectLst/>
                        </a:rPr>
                        <a:t>知識系</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ctr"/>
                      <a:r>
                        <a:rPr lang="ja-JP" altLang="en-US" sz="2100" u="none" strike="noStrike" dirty="0">
                          <a:effectLst/>
                        </a:rPr>
                        <a:t>文量</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ctr"/>
                      <a:r>
                        <a:rPr lang="ja-JP" altLang="en-US" sz="2100" u="none" strike="noStrike" dirty="0">
                          <a:effectLst/>
                        </a:rPr>
                        <a:t>仲良し度</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fontAlgn="ctr"/>
                      <a:r>
                        <a:rPr lang="ja-JP" altLang="en-US" sz="2100" u="none" strike="noStrike" dirty="0">
                          <a:effectLst/>
                        </a:rPr>
                        <a:t>商品紹介</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B w="12700" cap="flat" cmpd="sng" algn="ctr">
                      <a:solidFill>
                        <a:schemeClr val="tx1"/>
                      </a:solidFill>
                      <a:prstDash val="solid"/>
                      <a:round/>
                      <a:headEnd type="none" w="med" len="med"/>
                      <a:tailEnd type="none" w="med" len="med"/>
                    </a:lnB>
                    <a:solidFill>
                      <a:schemeClr val="accent4">
                        <a:lumMod val="60000"/>
                        <a:lumOff val="40000"/>
                      </a:schemeClr>
                    </a:solidFill>
                  </a:tcPr>
                </a:tc>
                <a:extLst>
                  <a:ext uri="{0D108BD9-81ED-4DB2-BD59-A6C34878D82A}">
                    <a16:rowId xmlns="" xmlns:a16="http://schemas.microsoft.com/office/drawing/2014/main" val="1360938112"/>
                  </a:ext>
                </a:extLst>
              </a:tr>
              <a:tr h="417242">
                <a:tc>
                  <a:txBody>
                    <a:bodyPr/>
                    <a:lstStyle/>
                    <a:p>
                      <a:pPr algn="ctr" fontAlgn="ctr"/>
                      <a:r>
                        <a:rPr lang="ja-JP" altLang="en-US" sz="2100" b="1" u="none" strike="noStrike" dirty="0">
                          <a:effectLst/>
                        </a:rPr>
                        <a:t>魅力性</a:t>
                      </a:r>
                      <a:endParaRPr lang="ja-JP" altLang="en-US" sz="21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面白い</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タメ口</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画像</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趣味</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トレンド</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多い</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あり</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tc>
                  <a:txBody>
                    <a:bodyPr/>
                    <a:lstStyle/>
                    <a:p>
                      <a:pPr algn="l" fontAlgn="ctr"/>
                      <a:r>
                        <a:rPr lang="ja-JP" altLang="en-US" sz="2100" u="none" strike="noStrike" dirty="0">
                          <a:effectLst/>
                        </a:rPr>
                        <a:t>画像</a:t>
                      </a:r>
                      <a:endParaRPr lang="ja-JP" altLang="en-US" sz="21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17879" marR="17879" marT="17879" marB="0" anchor="ctr">
                    <a:lnT w="12700" cap="flat" cmpd="sng" algn="ctr">
                      <a:solidFill>
                        <a:schemeClr val="tx1"/>
                      </a:solidFill>
                      <a:prstDash val="solid"/>
                      <a:round/>
                      <a:headEnd type="none" w="med" len="med"/>
                      <a:tailEnd type="none" w="med" len="med"/>
                    </a:lnT>
                  </a:tcPr>
                </a:tc>
                <a:extLst>
                  <a:ext uri="{0D108BD9-81ED-4DB2-BD59-A6C34878D82A}">
                    <a16:rowId xmlns="" xmlns:a16="http://schemas.microsoft.com/office/drawing/2014/main" val="2343964825"/>
                  </a:ext>
                </a:extLst>
              </a:tr>
            </a:tbl>
          </a:graphicData>
        </a:graphic>
      </p:graphicFrame>
      <p:sp>
        <p:nvSpPr>
          <p:cNvPr id="7" name="タイトル 5">
            <a:extLst>
              <a:ext uri="{FF2B5EF4-FFF2-40B4-BE49-F238E27FC236}">
                <a16:creationId xmlns="" xmlns:a16="http://schemas.microsoft.com/office/drawing/2014/main" id="{ABE3BCC1-17AF-4099-B812-25B57D49E027}"/>
              </a:ext>
            </a:extLst>
          </p:cNvPr>
          <p:cNvSpPr>
            <a:spLocks noGrp="1"/>
          </p:cNvSpPr>
          <p:nvPr>
            <p:ph type="title"/>
          </p:nvPr>
        </p:nvSpPr>
        <p:spPr>
          <a:xfrm>
            <a:off x="0" y="0"/>
            <a:ext cx="10515600" cy="1325563"/>
          </a:xfrm>
        </p:spPr>
        <p:txBody>
          <a:bodyPr>
            <a:normAutofit/>
          </a:bodyPr>
          <a:lstStyle/>
          <a:p>
            <a:r>
              <a:rPr kumimoji="1" lang="ja-JP" altLang="en-US" sz="5400" dirty="0"/>
              <a:t>仮説２検証結果</a:t>
            </a:r>
            <a:r>
              <a:rPr kumimoji="1" lang="en-US" altLang="ja-JP" sz="5400" dirty="0"/>
              <a:t>-</a:t>
            </a:r>
            <a:r>
              <a:rPr lang="ja-JP" altLang="en-US" sz="5400" dirty="0"/>
              <a:t>２</a:t>
            </a:r>
            <a:endParaRPr kumimoji="1" lang="ja-JP" altLang="en-US" sz="5400" dirty="0"/>
          </a:p>
        </p:txBody>
      </p:sp>
      <p:pic>
        <p:nvPicPr>
          <p:cNvPr id="9" name="図 8">
            <a:extLst>
              <a:ext uri="{FF2B5EF4-FFF2-40B4-BE49-F238E27FC236}">
                <a16:creationId xmlns="" xmlns:a16="http://schemas.microsoft.com/office/drawing/2014/main" id="{6C57C780-B8A1-45B6-B77A-9F95EE3072CA}"/>
              </a:ext>
            </a:extLst>
          </p:cNvPr>
          <p:cNvPicPr>
            <a:picLocks noChangeAspect="1"/>
          </p:cNvPicPr>
          <p:nvPr/>
        </p:nvPicPr>
        <p:blipFill rotWithShape="1">
          <a:blip r:embed="rId2">
            <a:extLst>
              <a:ext uri="{28A0092B-C50C-407E-A947-70E740481C1C}">
                <a14:useLocalDpi xmlns:a14="http://schemas.microsoft.com/office/drawing/2010/main" val="0"/>
              </a:ext>
            </a:extLst>
          </a:blip>
          <a:srcRect t="3226" b="25161"/>
          <a:stretch/>
        </p:blipFill>
        <p:spPr>
          <a:xfrm>
            <a:off x="305818" y="2196220"/>
            <a:ext cx="3579633" cy="4559575"/>
          </a:xfrm>
          <a:prstGeom prst="rect">
            <a:avLst/>
          </a:prstGeom>
        </p:spPr>
      </p:pic>
      <p:pic>
        <p:nvPicPr>
          <p:cNvPr id="11" name="図 10">
            <a:extLst>
              <a:ext uri="{FF2B5EF4-FFF2-40B4-BE49-F238E27FC236}">
                <a16:creationId xmlns="" xmlns:a16="http://schemas.microsoft.com/office/drawing/2014/main" id="{F258AE0D-EC46-4AFA-B161-AED04B1DABE6}"/>
              </a:ext>
            </a:extLst>
          </p:cNvPr>
          <p:cNvPicPr>
            <a:picLocks noChangeAspect="1"/>
          </p:cNvPicPr>
          <p:nvPr/>
        </p:nvPicPr>
        <p:blipFill rotWithShape="1">
          <a:blip r:embed="rId3">
            <a:extLst>
              <a:ext uri="{28A0092B-C50C-407E-A947-70E740481C1C}">
                <a14:useLocalDpi xmlns:a14="http://schemas.microsoft.com/office/drawing/2010/main" val="0"/>
              </a:ext>
            </a:extLst>
          </a:blip>
          <a:srcRect t="49247" b="7312"/>
          <a:stretch/>
        </p:blipFill>
        <p:spPr>
          <a:xfrm>
            <a:off x="8306549" y="3878580"/>
            <a:ext cx="3579633" cy="2765869"/>
          </a:xfrm>
          <a:prstGeom prst="rect">
            <a:avLst/>
          </a:prstGeom>
        </p:spPr>
      </p:pic>
      <p:pic>
        <p:nvPicPr>
          <p:cNvPr id="13" name="図 12">
            <a:extLst>
              <a:ext uri="{FF2B5EF4-FFF2-40B4-BE49-F238E27FC236}">
                <a16:creationId xmlns="" xmlns:a16="http://schemas.microsoft.com/office/drawing/2014/main" id="{C6790171-3B5E-433A-8252-BE5B6EC9411D}"/>
              </a:ext>
            </a:extLst>
          </p:cNvPr>
          <p:cNvPicPr>
            <a:picLocks noChangeAspect="1"/>
          </p:cNvPicPr>
          <p:nvPr/>
        </p:nvPicPr>
        <p:blipFill rotWithShape="1">
          <a:blip r:embed="rId4">
            <a:extLst>
              <a:ext uri="{28A0092B-C50C-407E-A947-70E740481C1C}">
                <a14:useLocalDpi xmlns:a14="http://schemas.microsoft.com/office/drawing/2010/main" val="0"/>
              </a:ext>
            </a:extLst>
          </a:blip>
          <a:srcRect t="9892" b="39355"/>
          <a:stretch/>
        </p:blipFill>
        <p:spPr>
          <a:xfrm>
            <a:off x="4306183" y="3413039"/>
            <a:ext cx="3579633" cy="3231410"/>
          </a:xfrm>
          <a:prstGeom prst="rect">
            <a:avLst/>
          </a:prstGeom>
        </p:spPr>
      </p:pic>
    </p:spTree>
    <p:extLst>
      <p:ext uri="{BB962C8B-B14F-4D97-AF65-F5344CB8AC3E}">
        <p14:creationId xmlns:p14="http://schemas.microsoft.com/office/powerpoint/2010/main" val="379174332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DD93FBC0-915D-414E-AFB4-E8FAAB7D4205}"/>
              </a:ext>
            </a:extLst>
          </p:cNvPr>
          <p:cNvSpPr>
            <a:spLocks noGrp="1"/>
          </p:cNvSpPr>
          <p:nvPr>
            <p:ph type="title"/>
          </p:nvPr>
        </p:nvSpPr>
        <p:spPr>
          <a:xfrm>
            <a:off x="193964" y="286355"/>
            <a:ext cx="10515600" cy="1325563"/>
          </a:xfrm>
        </p:spPr>
        <p:txBody>
          <a:bodyPr/>
          <a:lstStyle/>
          <a:p>
            <a:r>
              <a:rPr kumimoji="1" lang="ja-JP" altLang="en-US" dirty="0"/>
              <a:t>仮説検証</a:t>
            </a:r>
            <a:r>
              <a:rPr kumimoji="1" lang="en-US" altLang="ja-JP" dirty="0"/>
              <a:t>2</a:t>
            </a:r>
            <a:r>
              <a:rPr lang="ja-JP" altLang="en-US" dirty="0"/>
              <a:t>まとめ</a:t>
            </a:r>
            <a:endParaRPr kumimoji="1" lang="ja-JP" altLang="en-US" dirty="0"/>
          </a:p>
        </p:txBody>
      </p:sp>
      <p:sp>
        <p:nvSpPr>
          <p:cNvPr id="3" name="コンテンツ プレースホルダー 2">
            <a:extLst>
              <a:ext uri="{FF2B5EF4-FFF2-40B4-BE49-F238E27FC236}">
                <a16:creationId xmlns="" xmlns:a16="http://schemas.microsoft.com/office/drawing/2014/main" id="{061B1AF4-7E0F-4B43-BC30-DB140402C20B}"/>
              </a:ext>
            </a:extLst>
          </p:cNvPr>
          <p:cNvSpPr>
            <a:spLocks noGrp="1"/>
          </p:cNvSpPr>
          <p:nvPr>
            <p:ph idx="1"/>
          </p:nvPr>
        </p:nvSpPr>
        <p:spPr/>
        <p:txBody>
          <a:bodyPr/>
          <a:lstStyle/>
          <a:p>
            <a:endParaRPr kumimoji="1" lang="ja-JP" altLang="en-US"/>
          </a:p>
        </p:txBody>
      </p:sp>
      <p:sp>
        <p:nvSpPr>
          <p:cNvPr id="4" name="日付プレースホルダー 3">
            <a:extLst>
              <a:ext uri="{FF2B5EF4-FFF2-40B4-BE49-F238E27FC236}">
                <a16:creationId xmlns="" xmlns:a16="http://schemas.microsoft.com/office/drawing/2014/main" id="{3DE85489-F3DD-41F5-A0E0-4CBA3A45D9B1}"/>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A26634E3-E92A-45B2-8763-6EC7A2D8EF2D}"/>
              </a:ext>
            </a:extLst>
          </p:cNvPr>
          <p:cNvSpPr>
            <a:spLocks noGrp="1"/>
          </p:cNvSpPr>
          <p:nvPr>
            <p:ph type="sldNum" sz="quarter" idx="12"/>
          </p:nvPr>
        </p:nvSpPr>
        <p:spPr/>
        <p:txBody>
          <a:bodyPr/>
          <a:lstStyle/>
          <a:p>
            <a:fld id="{614497F5-5DE3-4238-892C-5C8A74B78644}" type="slidenum">
              <a:rPr kumimoji="1" lang="ja-JP" altLang="en-US" smtClean="0"/>
              <a:t>48</a:t>
            </a:fld>
            <a:endParaRPr kumimoji="1" lang="ja-JP" altLang="en-US"/>
          </a:p>
        </p:txBody>
      </p:sp>
    </p:spTree>
    <p:extLst>
      <p:ext uri="{BB962C8B-B14F-4D97-AF65-F5344CB8AC3E}">
        <p14:creationId xmlns:p14="http://schemas.microsoft.com/office/powerpoint/2010/main" val="12550767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6EDE1E60-7BD6-47F9-A9DA-39030B067B89}"/>
              </a:ext>
            </a:extLst>
          </p:cNvPr>
          <p:cNvSpPr>
            <a:spLocks noGrp="1"/>
          </p:cNvSpPr>
          <p:nvPr>
            <p:ph type="title"/>
          </p:nvPr>
        </p:nvSpPr>
        <p:spPr>
          <a:xfrm>
            <a:off x="166254" y="331227"/>
            <a:ext cx="10515600" cy="1325563"/>
          </a:xfrm>
        </p:spPr>
        <p:txBody>
          <a:bodyPr/>
          <a:lstStyle/>
          <a:p>
            <a:r>
              <a:rPr lang="ja-JP" altLang="en-US" dirty="0"/>
              <a:t>学術的インプリケーション</a:t>
            </a:r>
            <a:endParaRPr kumimoji="1" lang="ja-JP" altLang="en-US" dirty="0"/>
          </a:p>
        </p:txBody>
      </p:sp>
      <p:sp>
        <p:nvSpPr>
          <p:cNvPr id="3" name="コンテンツ プレースホルダー 2">
            <a:extLst>
              <a:ext uri="{FF2B5EF4-FFF2-40B4-BE49-F238E27FC236}">
                <a16:creationId xmlns="" xmlns:a16="http://schemas.microsoft.com/office/drawing/2014/main" id="{CC44A38F-DC65-4BF5-9CB8-53901560C869}"/>
              </a:ext>
            </a:extLst>
          </p:cNvPr>
          <p:cNvSpPr>
            <a:spLocks noGrp="1"/>
          </p:cNvSpPr>
          <p:nvPr>
            <p:ph idx="1"/>
          </p:nvPr>
        </p:nvSpPr>
        <p:spPr/>
        <p:txBody>
          <a:bodyPr/>
          <a:lstStyle/>
          <a:p>
            <a:r>
              <a:rPr lang="en-US" altLang="ja-JP" dirty="0"/>
              <a:t>LINE</a:t>
            </a:r>
            <a:r>
              <a:rPr lang="ja-JP" altLang="en-US" dirty="0"/>
              <a:t>と</a:t>
            </a:r>
            <a:r>
              <a:rPr lang="en-US" altLang="ja-JP" dirty="0"/>
              <a:t>AI</a:t>
            </a:r>
            <a:r>
              <a:rPr lang="ja-JP" altLang="en-US" dirty="0"/>
              <a:t>を結びつけた研究は今までになかったので貴重な研究となった。</a:t>
            </a:r>
            <a:endParaRPr lang="en-US" altLang="ja-JP" dirty="0"/>
          </a:p>
          <a:p>
            <a:endParaRPr lang="en-US" altLang="ja-JP" dirty="0"/>
          </a:p>
          <a:p>
            <a:r>
              <a:rPr lang="ja-JP" altLang="en-US" dirty="0"/>
              <a:t>類似グループごとの効果的なメッセージの構成要素を明らかにできた。</a:t>
            </a:r>
            <a:endParaRPr lang="en-US" altLang="ja-JP" dirty="0"/>
          </a:p>
          <a:p>
            <a:endParaRPr kumimoji="1" lang="ja-JP" altLang="en-US" dirty="0"/>
          </a:p>
        </p:txBody>
      </p:sp>
      <p:sp>
        <p:nvSpPr>
          <p:cNvPr id="4" name="日付プレースホルダー 3">
            <a:extLst>
              <a:ext uri="{FF2B5EF4-FFF2-40B4-BE49-F238E27FC236}">
                <a16:creationId xmlns="" xmlns:a16="http://schemas.microsoft.com/office/drawing/2014/main" id="{B0C81143-B3D7-4B0A-BC07-9752F2E3B605}"/>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B23DF498-9CBC-4F99-A6CE-AA85353DCC41}"/>
              </a:ext>
            </a:extLst>
          </p:cNvPr>
          <p:cNvSpPr>
            <a:spLocks noGrp="1"/>
          </p:cNvSpPr>
          <p:nvPr>
            <p:ph type="sldNum" sz="quarter" idx="12"/>
          </p:nvPr>
        </p:nvSpPr>
        <p:spPr/>
        <p:txBody>
          <a:bodyPr/>
          <a:lstStyle/>
          <a:p>
            <a:fld id="{614497F5-5DE3-4238-892C-5C8A74B78644}" type="slidenum">
              <a:rPr kumimoji="1" lang="ja-JP" altLang="en-US" smtClean="0"/>
              <a:t>49</a:t>
            </a:fld>
            <a:endParaRPr kumimoji="1" lang="ja-JP" altLang="en-US"/>
          </a:p>
        </p:txBody>
      </p:sp>
    </p:spTree>
    <p:extLst>
      <p:ext uri="{BB962C8B-B14F-4D97-AF65-F5344CB8AC3E}">
        <p14:creationId xmlns:p14="http://schemas.microsoft.com/office/powerpoint/2010/main" val="8443306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グループ化 8">
            <a:extLst>
              <a:ext uri="{FF2B5EF4-FFF2-40B4-BE49-F238E27FC236}">
                <a16:creationId xmlns="" xmlns:a16="http://schemas.microsoft.com/office/drawing/2014/main" id="{4680ED47-898D-432A-A0C3-318A08B046D1}"/>
              </a:ext>
            </a:extLst>
          </p:cNvPr>
          <p:cNvGrpSpPr/>
          <p:nvPr/>
        </p:nvGrpSpPr>
        <p:grpSpPr>
          <a:xfrm>
            <a:off x="1331826" y="2112569"/>
            <a:ext cx="9528347" cy="4643226"/>
            <a:chOff x="379168" y="774360"/>
            <a:chExt cx="11602346" cy="5947115"/>
          </a:xfrm>
        </p:grpSpPr>
        <p:pic>
          <p:nvPicPr>
            <p:cNvPr id="10" name="図 9" descr="画面の領域">
              <a:extLst>
                <a:ext uri="{FF2B5EF4-FFF2-40B4-BE49-F238E27FC236}">
                  <a16:creationId xmlns="" xmlns:a16="http://schemas.microsoft.com/office/drawing/2014/main" id="{858BE974-096A-459A-9B03-F322A0D859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9168" y="774360"/>
              <a:ext cx="11602346" cy="5947115"/>
            </a:xfrm>
            <a:prstGeom prst="rect">
              <a:avLst/>
            </a:prstGeom>
          </p:spPr>
        </p:pic>
        <p:pic>
          <p:nvPicPr>
            <p:cNvPr id="11" name="図 10">
              <a:extLst>
                <a:ext uri="{FF2B5EF4-FFF2-40B4-BE49-F238E27FC236}">
                  <a16:creationId xmlns="" xmlns:a16="http://schemas.microsoft.com/office/drawing/2014/main" id="{6FA33A67-1B2D-4657-9C31-0CBBACA33B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365253" y="2716379"/>
              <a:ext cx="3183608" cy="400509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sp>
        <p:nvSpPr>
          <p:cNvPr id="4" name="タイトル 1">
            <a:extLst>
              <a:ext uri="{FF2B5EF4-FFF2-40B4-BE49-F238E27FC236}">
                <a16:creationId xmlns="" xmlns:a16="http://schemas.microsoft.com/office/drawing/2014/main" id="{DCAE6C9A-7FAF-4F3B-986A-F4FED57B280B}"/>
              </a:ext>
            </a:extLst>
          </p:cNvPr>
          <p:cNvSpPr txBox="1">
            <a:spLocks/>
          </p:cNvSpPr>
          <p:nvPr/>
        </p:nvSpPr>
        <p:spPr>
          <a:xfrm>
            <a:off x="-62753" y="-90054"/>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6000" dirty="0"/>
              <a:t>はじめに　</a:t>
            </a:r>
          </a:p>
        </p:txBody>
      </p:sp>
      <p:sp>
        <p:nvSpPr>
          <p:cNvPr id="3" name="日付プレースホルダー 2">
            <a:extLst>
              <a:ext uri="{FF2B5EF4-FFF2-40B4-BE49-F238E27FC236}">
                <a16:creationId xmlns="" xmlns:a16="http://schemas.microsoft.com/office/drawing/2014/main" id="{9B157018-0593-4616-B1E5-CD9D9B4C1938}"/>
              </a:ext>
            </a:extLst>
          </p:cNvPr>
          <p:cNvSpPr>
            <a:spLocks noGrp="1"/>
          </p:cNvSpPr>
          <p:nvPr>
            <p:ph type="dt" sz="half" idx="10"/>
          </p:nvPr>
        </p:nvSpPr>
        <p:spPr/>
        <p:txBody>
          <a:bodyPr/>
          <a:lstStyle/>
          <a:p>
            <a:r>
              <a:rPr kumimoji="1" lang="en-US" altLang="ja-JP"/>
              <a:t>2017/12/16</a:t>
            </a:r>
            <a:endParaRPr kumimoji="1" lang="ja-JP" altLang="en-US"/>
          </a:p>
        </p:txBody>
      </p:sp>
      <p:sp>
        <p:nvSpPr>
          <p:cNvPr id="8" name="スライド番号プレースホルダー 7">
            <a:extLst>
              <a:ext uri="{FF2B5EF4-FFF2-40B4-BE49-F238E27FC236}">
                <a16:creationId xmlns="" xmlns:a16="http://schemas.microsoft.com/office/drawing/2014/main" id="{F0DC63FE-9D4A-4A5F-9DCB-B873440CFEE7}"/>
              </a:ext>
            </a:extLst>
          </p:cNvPr>
          <p:cNvSpPr>
            <a:spLocks noGrp="1"/>
          </p:cNvSpPr>
          <p:nvPr>
            <p:ph type="sldNum" sz="quarter" idx="12"/>
          </p:nvPr>
        </p:nvSpPr>
        <p:spPr/>
        <p:txBody>
          <a:bodyPr/>
          <a:lstStyle/>
          <a:p>
            <a:fld id="{614497F5-5DE3-4238-892C-5C8A74B78644}" type="slidenum">
              <a:rPr kumimoji="1" lang="ja-JP" altLang="en-US" smtClean="0"/>
              <a:t>5</a:t>
            </a:fld>
            <a:endParaRPr kumimoji="1" lang="ja-JP" altLang="en-US"/>
          </a:p>
        </p:txBody>
      </p:sp>
      <p:sp>
        <p:nvSpPr>
          <p:cNvPr id="14" name="テキスト ボックス 13">
            <a:extLst>
              <a:ext uri="{FF2B5EF4-FFF2-40B4-BE49-F238E27FC236}">
                <a16:creationId xmlns="" xmlns:a16="http://schemas.microsoft.com/office/drawing/2014/main" id="{4A19458F-7387-4393-9469-4290A7673377}"/>
              </a:ext>
            </a:extLst>
          </p:cNvPr>
          <p:cNvSpPr txBox="1"/>
          <p:nvPr/>
        </p:nvSpPr>
        <p:spPr>
          <a:xfrm>
            <a:off x="801508" y="1004542"/>
            <a:ext cx="10907638" cy="1200329"/>
          </a:xfrm>
          <a:prstGeom prst="rect">
            <a:avLst/>
          </a:prstGeom>
          <a:noFill/>
        </p:spPr>
        <p:txBody>
          <a:bodyPr wrap="square" rtlCol="0">
            <a:spAutoFit/>
          </a:bodyPr>
          <a:lstStyle/>
          <a:p>
            <a:r>
              <a:rPr lang="en-US" altLang="ja-JP" sz="2400" dirty="0"/>
              <a:t>LINE</a:t>
            </a:r>
            <a:r>
              <a:rPr lang="ja-JP" altLang="en-US" sz="2400" dirty="0"/>
              <a:t>公式アカウントとは、企業が自社のアカウントを開設し、友だち登録したユーザーに向けてメッセージを配信したり、タイムラインへ投稿したりすることができるもの</a:t>
            </a:r>
          </a:p>
        </p:txBody>
      </p:sp>
    </p:spTree>
    <p:extLst>
      <p:ext uri="{BB962C8B-B14F-4D97-AF65-F5344CB8AC3E}">
        <p14:creationId xmlns:p14="http://schemas.microsoft.com/office/powerpoint/2010/main" val="330372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out)">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7EF772B0-1B9C-4E3D-BABB-55957E5AF4ED}"/>
              </a:ext>
            </a:extLst>
          </p:cNvPr>
          <p:cNvSpPr>
            <a:spLocks noGrp="1"/>
          </p:cNvSpPr>
          <p:nvPr>
            <p:ph type="title"/>
          </p:nvPr>
        </p:nvSpPr>
        <p:spPr>
          <a:xfrm>
            <a:off x="235528" y="268143"/>
            <a:ext cx="10515600" cy="1325563"/>
          </a:xfrm>
        </p:spPr>
        <p:txBody>
          <a:bodyPr/>
          <a:lstStyle/>
          <a:p>
            <a:r>
              <a:rPr kumimoji="1" lang="ja-JP" altLang="en-US" dirty="0"/>
              <a:t>今後の課題・予定</a:t>
            </a:r>
          </a:p>
        </p:txBody>
      </p:sp>
      <p:pic>
        <p:nvPicPr>
          <p:cNvPr id="4" name="図 3">
            <a:extLst>
              <a:ext uri="{FF2B5EF4-FFF2-40B4-BE49-F238E27FC236}">
                <a16:creationId xmlns="" xmlns:a16="http://schemas.microsoft.com/office/drawing/2014/main" id="{164B4387-54B3-4245-90B8-348C0924B1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28772"/>
          <a:stretch/>
        </p:blipFill>
        <p:spPr>
          <a:xfrm>
            <a:off x="582378" y="3810278"/>
            <a:ext cx="2098069" cy="2547910"/>
          </a:xfrm>
          <a:prstGeom prst="rect">
            <a:avLst/>
          </a:prstGeom>
        </p:spPr>
      </p:pic>
      <p:sp>
        <p:nvSpPr>
          <p:cNvPr id="7" name="日付プレースホルダー 6">
            <a:extLst>
              <a:ext uri="{FF2B5EF4-FFF2-40B4-BE49-F238E27FC236}">
                <a16:creationId xmlns="" xmlns:a16="http://schemas.microsoft.com/office/drawing/2014/main" id="{EAC19CA3-F093-4D6A-9010-FA8A6B1183E0}"/>
              </a:ext>
            </a:extLst>
          </p:cNvPr>
          <p:cNvSpPr>
            <a:spLocks noGrp="1"/>
          </p:cNvSpPr>
          <p:nvPr>
            <p:ph type="dt" sz="half" idx="10"/>
          </p:nvPr>
        </p:nvSpPr>
        <p:spPr/>
        <p:txBody>
          <a:bodyPr/>
          <a:lstStyle/>
          <a:p>
            <a:r>
              <a:rPr kumimoji="1" lang="en-US" altLang="ja-JP"/>
              <a:t>2017/12/16</a:t>
            </a:r>
            <a:endParaRPr kumimoji="1" lang="ja-JP" altLang="en-US"/>
          </a:p>
        </p:txBody>
      </p:sp>
      <p:sp>
        <p:nvSpPr>
          <p:cNvPr id="8" name="スライド番号プレースホルダー 7">
            <a:extLst>
              <a:ext uri="{FF2B5EF4-FFF2-40B4-BE49-F238E27FC236}">
                <a16:creationId xmlns="" xmlns:a16="http://schemas.microsoft.com/office/drawing/2014/main" id="{CD8786D4-DFB9-40FE-BD80-E0CDEE849151}"/>
              </a:ext>
            </a:extLst>
          </p:cNvPr>
          <p:cNvSpPr>
            <a:spLocks noGrp="1"/>
          </p:cNvSpPr>
          <p:nvPr>
            <p:ph type="sldNum" sz="quarter" idx="12"/>
          </p:nvPr>
        </p:nvSpPr>
        <p:spPr/>
        <p:txBody>
          <a:bodyPr/>
          <a:lstStyle/>
          <a:p>
            <a:fld id="{614497F5-5DE3-4238-892C-5C8A74B78644}" type="slidenum">
              <a:rPr kumimoji="1" lang="ja-JP" altLang="en-US" smtClean="0"/>
              <a:t>50</a:t>
            </a:fld>
            <a:endParaRPr kumimoji="1" lang="ja-JP" altLang="en-US"/>
          </a:p>
        </p:txBody>
      </p:sp>
      <p:pic>
        <p:nvPicPr>
          <p:cNvPr id="9" name="図 8">
            <a:extLst>
              <a:ext uri="{FF2B5EF4-FFF2-40B4-BE49-F238E27FC236}">
                <a16:creationId xmlns="" xmlns:a16="http://schemas.microsoft.com/office/drawing/2014/main" id="{A2801703-D953-47DF-9B7C-6E820625BA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67287" y="3481962"/>
            <a:ext cx="2563566" cy="2580392"/>
          </a:xfrm>
          <a:prstGeom prst="rect">
            <a:avLst/>
          </a:prstGeom>
        </p:spPr>
      </p:pic>
      <p:pic>
        <p:nvPicPr>
          <p:cNvPr id="10" name="図 9">
            <a:extLst>
              <a:ext uri="{FF2B5EF4-FFF2-40B4-BE49-F238E27FC236}">
                <a16:creationId xmlns="" xmlns:a16="http://schemas.microsoft.com/office/drawing/2014/main" id="{3ACDFE46-BDC1-4135-8774-A6218BC91DC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2115"/>
          <a:stretch/>
        </p:blipFill>
        <p:spPr>
          <a:xfrm>
            <a:off x="7534579" y="3842760"/>
            <a:ext cx="821368" cy="2547910"/>
          </a:xfrm>
          <a:prstGeom prst="rect">
            <a:avLst/>
          </a:prstGeom>
        </p:spPr>
      </p:pic>
      <p:pic>
        <p:nvPicPr>
          <p:cNvPr id="11" name="図 10">
            <a:extLst>
              <a:ext uri="{FF2B5EF4-FFF2-40B4-BE49-F238E27FC236}">
                <a16:creationId xmlns="" xmlns:a16="http://schemas.microsoft.com/office/drawing/2014/main" id="{118F66E8-3DCF-4A8D-878E-0A1074C2051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2115"/>
          <a:stretch/>
        </p:blipFill>
        <p:spPr>
          <a:xfrm>
            <a:off x="3948171" y="3842760"/>
            <a:ext cx="821368" cy="2547910"/>
          </a:xfrm>
          <a:prstGeom prst="rect">
            <a:avLst/>
          </a:prstGeom>
        </p:spPr>
      </p:pic>
      <p:pic>
        <p:nvPicPr>
          <p:cNvPr id="12" name="図 11">
            <a:extLst>
              <a:ext uri="{FF2B5EF4-FFF2-40B4-BE49-F238E27FC236}">
                <a16:creationId xmlns="" xmlns:a16="http://schemas.microsoft.com/office/drawing/2014/main" id="{E4E7B7E5-F04B-4A7F-B20C-2EE517ABAA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72115"/>
          <a:stretch/>
        </p:blipFill>
        <p:spPr>
          <a:xfrm>
            <a:off x="5741375" y="3842760"/>
            <a:ext cx="821368" cy="2547910"/>
          </a:xfrm>
          <a:prstGeom prst="rect">
            <a:avLst/>
          </a:prstGeom>
        </p:spPr>
      </p:pic>
      <p:sp>
        <p:nvSpPr>
          <p:cNvPr id="3" name="テキスト ボックス 2">
            <a:extLst>
              <a:ext uri="{FF2B5EF4-FFF2-40B4-BE49-F238E27FC236}">
                <a16:creationId xmlns="" xmlns:a16="http://schemas.microsoft.com/office/drawing/2014/main" id="{0FA59154-D502-49E7-9354-A64AC185AF48}"/>
              </a:ext>
            </a:extLst>
          </p:cNvPr>
          <p:cNvSpPr txBox="1"/>
          <p:nvPr/>
        </p:nvSpPr>
        <p:spPr>
          <a:xfrm>
            <a:off x="2524545" y="1887236"/>
            <a:ext cx="7142909" cy="1661993"/>
          </a:xfrm>
          <a:prstGeom prst="rect">
            <a:avLst/>
          </a:prstGeom>
          <a:noFill/>
        </p:spPr>
        <p:txBody>
          <a:bodyPr wrap="square" rtlCol="0">
            <a:spAutoFit/>
          </a:bodyPr>
          <a:lstStyle/>
          <a:p>
            <a:r>
              <a:rPr kumimoji="1" lang="ja-JP" altLang="en-US" sz="2800" dirty="0"/>
              <a:t>・実務的インプリケーションの完成</a:t>
            </a:r>
            <a:endParaRPr kumimoji="1" lang="en-US" altLang="ja-JP" sz="2800" dirty="0"/>
          </a:p>
          <a:p>
            <a:r>
              <a:rPr lang="ja-JP" altLang="en-US" sz="2800" dirty="0"/>
              <a:t>・検証</a:t>
            </a:r>
            <a:r>
              <a:rPr lang="en-US" altLang="ja-JP" sz="2800" dirty="0"/>
              <a:t>2</a:t>
            </a:r>
            <a:r>
              <a:rPr lang="ja-JP" altLang="en-US" sz="2800" dirty="0"/>
              <a:t>の結果次第で仮説２を修正する</a:t>
            </a:r>
            <a:endParaRPr lang="en-US" altLang="ja-JP" sz="2800" dirty="0"/>
          </a:p>
          <a:p>
            <a:endParaRPr kumimoji="1" lang="en-US" altLang="ja-JP" sz="2800" dirty="0"/>
          </a:p>
          <a:p>
            <a:endParaRPr kumimoji="1" lang="ja-JP" altLang="en-US" dirty="0"/>
          </a:p>
        </p:txBody>
      </p:sp>
    </p:spTree>
    <p:extLst>
      <p:ext uri="{BB962C8B-B14F-4D97-AF65-F5344CB8AC3E}">
        <p14:creationId xmlns:p14="http://schemas.microsoft.com/office/powerpoint/2010/main" val="38448224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53012" y="1347403"/>
            <a:ext cx="12012298" cy="5408392"/>
          </a:xfrm>
        </p:spPr>
        <p:txBody>
          <a:bodyPr>
            <a:normAutofit/>
          </a:bodyPr>
          <a:lstStyle/>
          <a:p>
            <a:r>
              <a:rPr lang="ja-JP" altLang="en-US" sz="1600" dirty="0"/>
              <a:t>陶山計介・宮崎昭・藤本寿良　</a:t>
            </a:r>
            <a:r>
              <a:rPr lang="en-US" altLang="ja-JP" sz="1600" dirty="0"/>
              <a:t>『</a:t>
            </a:r>
            <a:r>
              <a:rPr kumimoji="1" lang="ja-JP" altLang="en-US" sz="1600" dirty="0"/>
              <a:t>マーケティング・ネットワーク論</a:t>
            </a:r>
            <a:r>
              <a:rPr kumimoji="1" lang="en-US" altLang="ja-JP" sz="1600" dirty="0"/>
              <a:t>』</a:t>
            </a:r>
            <a:r>
              <a:rPr kumimoji="1" lang="ja-JP" altLang="en-US" sz="1600" dirty="0"/>
              <a:t>　</a:t>
            </a:r>
            <a:endParaRPr kumimoji="1" lang="en-US" altLang="ja-JP" sz="1600" dirty="0"/>
          </a:p>
          <a:p>
            <a:r>
              <a:rPr lang="ja-JP" altLang="en-US" sz="1600" dirty="0"/>
              <a:t>日経ビジネス　</a:t>
            </a:r>
            <a:r>
              <a:rPr lang="en-US" altLang="ja-JP" sz="1600" dirty="0"/>
              <a:t>2017</a:t>
            </a:r>
            <a:r>
              <a:rPr lang="ja-JP" altLang="en-US" sz="1600" dirty="0"/>
              <a:t>年</a:t>
            </a:r>
            <a:r>
              <a:rPr lang="en-US" altLang="ja-JP" sz="1600" dirty="0"/>
              <a:t>5</a:t>
            </a:r>
            <a:r>
              <a:rPr lang="ja-JP" altLang="en-US" sz="1600" dirty="0"/>
              <a:t>月</a:t>
            </a:r>
            <a:r>
              <a:rPr lang="en-US" altLang="ja-JP" sz="1600" dirty="0"/>
              <a:t>22</a:t>
            </a:r>
            <a:r>
              <a:rPr lang="ja-JP" altLang="en-US" sz="1600" dirty="0"/>
              <a:t>日第</a:t>
            </a:r>
            <a:r>
              <a:rPr lang="en-US" altLang="ja-JP" sz="1600" dirty="0"/>
              <a:t>1892</a:t>
            </a:r>
            <a:r>
              <a:rPr lang="ja-JP" altLang="en-US" sz="1600" dirty="0"/>
              <a:t>号</a:t>
            </a:r>
            <a:endParaRPr lang="en-US" altLang="ja-JP" sz="1600" dirty="0"/>
          </a:p>
          <a:p>
            <a:r>
              <a:rPr lang="ja-JP" altLang="en-US" sz="1600" dirty="0"/>
              <a:t>木村　睦（</a:t>
            </a:r>
            <a:r>
              <a:rPr lang="en-US" altLang="ja-JP" sz="1600" dirty="0"/>
              <a:t>2016</a:t>
            </a:r>
            <a:r>
              <a:rPr lang="ja-JP" altLang="en-US" sz="1600" dirty="0"/>
              <a:t>）</a:t>
            </a:r>
            <a:r>
              <a:rPr lang="en-US" altLang="ja-JP" sz="1600" dirty="0"/>
              <a:t>『</a:t>
            </a:r>
            <a:r>
              <a:rPr lang="ja-JP" altLang="en-US" sz="1600" dirty="0"/>
              <a:t>搭載</a:t>
            </a:r>
            <a:r>
              <a:rPr lang="en-US" altLang="ja-JP" sz="1600" dirty="0"/>
              <a:t>!!</a:t>
            </a:r>
            <a:r>
              <a:rPr lang="ja-JP" altLang="en-US" sz="1600" dirty="0"/>
              <a:t>　人工知能</a:t>
            </a:r>
            <a:r>
              <a:rPr lang="en-US" altLang="ja-JP" sz="1600" dirty="0"/>
              <a:t>』</a:t>
            </a:r>
            <a:r>
              <a:rPr lang="ja-JP" altLang="en-US" sz="1600" dirty="0"/>
              <a:t>　電気書院</a:t>
            </a:r>
            <a:endParaRPr lang="en-US" altLang="ja-JP" sz="1600" dirty="0"/>
          </a:p>
          <a:p>
            <a:pPr marL="285750" indent="-285750"/>
            <a:r>
              <a:rPr lang="ja-JP" altLang="en-US" sz="1600" dirty="0"/>
              <a:t>松尾太加志（</a:t>
            </a:r>
            <a:r>
              <a:rPr lang="en-US" altLang="ja-JP" sz="1600" dirty="0"/>
              <a:t>1999</a:t>
            </a:r>
            <a:r>
              <a:rPr lang="ja-JP" altLang="en-US" sz="1600" dirty="0"/>
              <a:t>）　</a:t>
            </a:r>
            <a:r>
              <a:rPr lang="en-US" altLang="ja-JP" sz="1600" dirty="0"/>
              <a:t>『</a:t>
            </a:r>
            <a:r>
              <a:rPr lang="ja-JP" altLang="en-US" sz="1600" dirty="0"/>
              <a:t>コミュニケーションの心理学</a:t>
            </a:r>
            <a:r>
              <a:rPr lang="en-US" altLang="ja-JP" sz="1600" dirty="0"/>
              <a:t>』</a:t>
            </a:r>
            <a:r>
              <a:rPr lang="ja-JP" altLang="en-US" sz="1600" dirty="0"/>
              <a:t>　株式会社ナカシニヤ出版</a:t>
            </a:r>
            <a:endParaRPr lang="en-US" altLang="ja-JP" sz="1600" dirty="0"/>
          </a:p>
          <a:p>
            <a:pPr marL="285750" indent="-285750"/>
            <a:r>
              <a:rPr lang="ja-JP" altLang="en-US" sz="1600" dirty="0"/>
              <a:t>西川一廉・小牧一裕（</a:t>
            </a:r>
            <a:r>
              <a:rPr lang="en-US" altLang="ja-JP" sz="1600" dirty="0"/>
              <a:t>2009</a:t>
            </a:r>
            <a:r>
              <a:rPr lang="ja-JP" altLang="en-US" sz="1600" dirty="0"/>
              <a:t>）　</a:t>
            </a:r>
            <a:r>
              <a:rPr lang="en-US" altLang="ja-JP" sz="1600" dirty="0"/>
              <a:t>『</a:t>
            </a:r>
            <a:r>
              <a:rPr lang="ja-JP" altLang="en-US" sz="1600" dirty="0"/>
              <a:t>コミュニケーションプロセス</a:t>
            </a:r>
            <a:r>
              <a:rPr lang="en-US" altLang="ja-JP" sz="1600" dirty="0"/>
              <a:t>』</a:t>
            </a:r>
            <a:r>
              <a:rPr lang="ja-JP" altLang="en-US" sz="1600" dirty="0"/>
              <a:t>　二瓶社</a:t>
            </a:r>
            <a:endParaRPr lang="en-US" altLang="ja-JP" sz="1600" dirty="0"/>
          </a:p>
          <a:p>
            <a:pPr marL="285750" indent="-285750"/>
            <a:r>
              <a:rPr lang="ja-JP" altLang="en-US" sz="1600" dirty="0"/>
              <a:t>水原泰介・辻村明（</a:t>
            </a:r>
            <a:r>
              <a:rPr lang="en-US" altLang="ja-JP" sz="1600" dirty="0"/>
              <a:t>1984</a:t>
            </a:r>
            <a:r>
              <a:rPr lang="ja-JP" altLang="en-US" sz="1600" dirty="0"/>
              <a:t>）</a:t>
            </a:r>
            <a:r>
              <a:rPr lang="en-US" altLang="ja-JP" sz="1600" dirty="0"/>
              <a:t>『</a:t>
            </a:r>
            <a:r>
              <a:rPr lang="ja-JP" altLang="en-US" sz="1600" dirty="0"/>
              <a:t>コミュニケーションの社会心理学</a:t>
            </a:r>
            <a:r>
              <a:rPr lang="en-US" altLang="ja-JP" sz="1600" dirty="0"/>
              <a:t>』</a:t>
            </a:r>
            <a:r>
              <a:rPr lang="ja-JP" altLang="en-US" sz="1600" dirty="0"/>
              <a:t>　東京大学出版会</a:t>
            </a:r>
            <a:endParaRPr lang="en-US" altLang="ja-JP" sz="1600" dirty="0"/>
          </a:p>
          <a:p>
            <a:pPr marL="285750" indent="-285750"/>
            <a:r>
              <a:rPr lang="ja-JP" altLang="en-US" sz="1600" dirty="0"/>
              <a:t>深田博巳（</a:t>
            </a:r>
            <a:r>
              <a:rPr lang="en-US" altLang="ja-JP" sz="1600" dirty="0"/>
              <a:t>1998</a:t>
            </a:r>
            <a:r>
              <a:rPr lang="ja-JP" altLang="en-US" sz="1600" dirty="0"/>
              <a:t>）</a:t>
            </a:r>
            <a:r>
              <a:rPr lang="en-US" altLang="ja-JP" sz="1600" dirty="0"/>
              <a:t>『</a:t>
            </a:r>
            <a:r>
              <a:rPr lang="ja-JP" altLang="en-US" sz="1600" dirty="0"/>
              <a:t>インターパーソナル・コミュニケーション</a:t>
            </a:r>
            <a:r>
              <a:rPr lang="en-US" altLang="ja-JP" sz="1600" dirty="0"/>
              <a:t>-</a:t>
            </a:r>
            <a:r>
              <a:rPr lang="ja-JP" altLang="en-US" sz="1600" dirty="0"/>
              <a:t>対人コミュニケーションの心理学</a:t>
            </a:r>
            <a:r>
              <a:rPr lang="en-US" altLang="ja-JP" sz="1600" dirty="0"/>
              <a:t>-』</a:t>
            </a:r>
            <a:r>
              <a:rPr lang="ja-JP" altLang="en-US" sz="1600" dirty="0"/>
              <a:t>　北大路書房</a:t>
            </a:r>
            <a:endParaRPr lang="en-US" altLang="ja-JP" sz="1600" dirty="0"/>
          </a:p>
          <a:p>
            <a:pPr marL="285750" indent="-285750"/>
            <a:r>
              <a:rPr lang="ja-JP" altLang="en-US" sz="1600" dirty="0"/>
              <a:t>山岸俊男（</a:t>
            </a:r>
            <a:r>
              <a:rPr lang="en-US" altLang="ja-JP" sz="1600" dirty="0"/>
              <a:t>1998</a:t>
            </a:r>
            <a:r>
              <a:rPr lang="ja-JP" altLang="en-US" sz="1600" dirty="0"/>
              <a:t>）</a:t>
            </a:r>
            <a:r>
              <a:rPr lang="en-US" altLang="ja-JP" sz="1600" dirty="0"/>
              <a:t>『</a:t>
            </a:r>
            <a:r>
              <a:rPr lang="ja-JP" altLang="en-US" sz="1600" dirty="0"/>
              <a:t>信頼の構造</a:t>
            </a:r>
            <a:r>
              <a:rPr lang="en-US" altLang="ja-JP" sz="1600" dirty="0"/>
              <a:t>‐</a:t>
            </a:r>
            <a:r>
              <a:rPr lang="ja-JP" altLang="en-US" sz="1600" dirty="0"/>
              <a:t>こころと社会の進化ゲーム</a:t>
            </a:r>
            <a:r>
              <a:rPr lang="en-US" altLang="ja-JP" sz="1600" dirty="0"/>
              <a:t>』</a:t>
            </a:r>
            <a:r>
              <a:rPr lang="ja-JP" altLang="en-US" sz="1600" dirty="0"/>
              <a:t>　東京大学出版会</a:t>
            </a:r>
            <a:endParaRPr lang="en-US" altLang="ja-JP" sz="1600" dirty="0"/>
          </a:p>
          <a:p>
            <a:r>
              <a:rPr lang="ja-JP" altLang="en-US" sz="1600" dirty="0"/>
              <a:t>池尾恭一（</a:t>
            </a:r>
            <a:r>
              <a:rPr lang="en-US" altLang="ja-JP" sz="1600" dirty="0"/>
              <a:t>2016</a:t>
            </a:r>
            <a:r>
              <a:rPr lang="ja-JP" altLang="en-US" sz="1600" dirty="0"/>
              <a:t>）</a:t>
            </a:r>
            <a:r>
              <a:rPr lang="en-US" altLang="ja-JP" sz="1600" dirty="0"/>
              <a:t>『</a:t>
            </a:r>
            <a:r>
              <a:rPr lang="ja-JP" altLang="en-US" sz="1600" dirty="0"/>
              <a:t>入門・マーケティング戦略</a:t>
            </a:r>
            <a:r>
              <a:rPr lang="en-US" altLang="ja-JP" sz="1600" dirty="0"/>
              <a:t>』</a:t>
            </a:r>
            <a:r>
              <a:rPr lang="ja-JP" altLang="en-US" sz="1600" dirty="0"/>
              <a:t>　有斐閣</a:t>
            </a:r>
            <a:endParaRPr lang="en-US" altLang="ja-JP" sz="1600" dirty="0"/>
          </a:p>
          <a:p>
            <a:pPr marL="285750" indent="-285750"/>
            <a:r>
              <a:rPr lang="ja-JP" altLang="en-US" sz="1600" dirty="0"/>
              <a:t>加藤真一（</a:t>
            </a:r>
            <a:r>
              <a:rPr lang="en-US" altLang="ja-JP" sz="1600" dirty="0"/>
              <a:t>2016</a:t>
            </a:r>
            <a:r>
              <a:rPr lang="ja-JP" altLang="en-US" sz="1600" dirty="0"/>
              <a:t>）</a:t>
            </a:r>
            <a:r>
              <a:rPr lang="en-US" altLang="ja-JP" sz="1600" dirty="0"/>
              <a:t>『</a:t>
            </a:r>
            <a:r>
              <a:rPr lang="ja-JP" altLang="en-US" sz="1600" dirty="0"/>
              <a:t>夢見るプログラム　</a:t>
            </a:r>
            <a:r>
              <a:rPr lang="ja-JP" altLang="en-US" sz="1050" dirty="0"/>
              <a:t>人工知能・チャットボットで考察する会話と心のアルゴリズム</a:t>
            </a:r>
            <a:r>
              <a:rPr lang="en-US" altLang="ja-JP" sz="1600" dirty="0"/>
              <a:t>』</a:t>
            </a:r>
            <a:r>
              <a:rPr lang="ja-JP" altLang="en-US" sz="1600" dirty="0"/>
              <a:t>　株式会社ラトルズ</a:t>
            </a:r>
            <a:endParaRPr lang="en-US" altLang="ja-JP" sz="1600" dirty="0"/>
          </a:p>
          <a:p>
            <a:pPr marL="285750" indent="-285750"/>
            <a:r>
              <a:rPr lang="ja-JP" altLang="en-US" sz="1600" dirty="0"/>
              <a:t>清水英夫・林伸郎・武市英雄・山田健太（</a:t>
            </a:r>
            <a:r>
              <a:rPr lang="en-US" altLang="ja-JP" sz="1600" dirty="0"/>
              <a:t>1998</a:t>
            </a:r>
            <a:r>
              <a:rPr lang="ja-JP" altLang="en-US" sz="1600" dirty="0"/>
              <a:t>）</a:t>
            </a:r>
            <a:r>
              <a:rPr lang="en-US" altLang="ja-JP" sz="1600" dirty="0"/>
              <a:t>『</a:t>
            </a:r>
            <a:r>
              <a:rPr lang="ja-JP" altLang="en-US" sz="1600" dirty="0"/>
              <a:t>マス・コミュニケーション概論</a:t>
            </a:r>
            <a:r>
              <a:rPr lang="en-US" altLang="ja-JP" sz="1600" dirty="0"/>
              <a:t>』</a:t>
            </a:r>
            <a:r>
              <a:rPr lang="ja-JP" altLang="en-US" sz="1600" dirty="0"/>
              <a:t>　学陽書房</a:t>
            </a:r>
            <a:r>
              <a:rPr lang="zh-CN" altLang="en-US" sz="1600" dirty="0"/>
              <a:t> </a:t>
            </a:r>
            <a:endParaRPr lang="en-US" altLang="ja-JP" sz="1600" dirty="0"/>
          </a:p>
          <a:p>
            <a:r>
              <a:rPr lang="ja-JP" altLang="en-US" sz="1600" dirty="0">
                <a:solidFill>
                  <a:prstClr val="black"/>
                </a:solidFill>
              </a:rPr>
              <a:t>豊田秀樹（</a:t>
            </a:r>
            <a:r>
              <a:rPr lang="en-US" altLang="ja-JP" sz="1600" dirty="0">
                <a:solidFill>
                  <a:prstClr val="black"/>
                </a:solidFill>
              </a:rPr>
              <a:t>2006</a:t>
            </a:r>
            <a:r>
              <a:rPr lang="ja-JP" altLang="en-US" sz="1600" dirty="0">
                <a:solidFill>
                  <a:prstClr val="black"/>
                </a:solidFill>
              </a:rPr>
              <a:t>）</a:t>
            </a:r>
            <a:r>
              <a:rPr lang="en-US" altLang="ja-JP" sz="1600" dirty="0">
                <a:solidFill>
                  <a:prstClr val="black"/>
                </a:solidFill>
              </a:rPr>
              <a:t>『</a:t>
            </a:r>
            <a:r>
              <a:rPr lang="ja-JP" altLang="en-US" sz="1600" dirty="0">
                <a:solidFill>
                  <a:prstClr val="black"/>
                </a:solidFill>
              </a:rPr>
              <a:t>購買心理を読み解く統計学　実例で見る心理・調査データ</a:t>
            </a:r>
            <a:r>
              <a:rPr lang="en-US" altLang="ja-JP" sz="1600" dirty="0">
                <a:solidFill>
                  <a:prstClr val="black"/>
                </a:solidFill>
              </a:rPr>
              <a:t>28』</a:t>
            </a:r>
            <a:r>
              <a:rPr lang="ja-JP" altLang="en-US" sz="1600" dirty="0">
                <a:solidFill>
                  <a:prstClr val="black"/>
                </a:solidFill>
              </a:rPr>
              <a:t>　東京図書株式会社</a:t>
            </a:r>
            <a:endParaRPr lang="en-US" altLang="ja-JP" sz="1600" dirty="0"/>
          </a:p>
          <a:p>
            <a:endParaRPr lang="en-US" altLang="ja-JP" sz="1600" dirty="0"/>
          </a:p>
          <a:p>
            <a:endParaRPr lang="ja-JP" altLang="en-US" sz="1600" dirty="0"/>
          </a:p>
        </p:txBody>
      </p:sp>
      <p:sp>
        <p:nvSpPr>
          <p:cNvPr id="2" name="タイトル 1"/>
          <p:cNvSpPr>
            <a:spLocks noGrp="1"/>
          </p:cNvSpPr>
          <p:nvPr>
            <p:ph type="title"/>
          </p:nvPr>
        </p:nvSpPr>
        <p:spPr>
          <a:xfrm>
            <a:off x="0" y="21840"/>
            <a:ext cx="10515600" cy="1325563"/>
          </a:xfrm>
        </p:spPr>
        <p:txBody>
          <a:bodyPr>
            <a:normAutofit/>
          </a:bodyPr>
          <a:lstStyle/>
          <a:p>
            <a:r>
              <a:rPr kumimoji="1" lang="ja-JP" altLang="en-US" sz="5400" dirty="0"/>
              <a:t>参考文献・</a:t>
            </a:r>
            <a:r>
              <a:rPr kumimoji="1" lang="en-US" altLang="ja-JP" sz="5400" dirty="0"/>
              <a:t>URL</a:t>
            </a:r>
            <a:endParaRPr kumimoji="1" lang="ja-JP" altLang="en-US" sz="5400" dirty="0"/>
          </a:p>
        </p:txBody>
      </p:sp>
      <p:sp>
        <p:nvSpPr>
          <p:cNvPr id="7" name="日付プレースホルダー 6">
            <a:extLst>
              <a:ext uri="{FF2B5EF4-FFF2-40B4-BE49-F238E27FC236}">
                <a16:creationId xmlns="" xmlns:a16="http://schemas.microsoft.com/office/drawing/2014/main" id="{E33DA128-6190-4546-8C5A-AD3402B19B51}"/>
              </a:ext>
            </a:extLst>
          </p:cNvPr>
          <p:cNvSpPr>
            <a:spLocks noGrp="1"/>
          </p:cNvSpPr>
          <p:nvPr>
            <p:ph type="dt" sz="half" idx="10"/>
          </p:nvPr>
        </p:nvSpPr>
        <p:spPr/>
        <p:txBody>
          <a:bodyPr/>
          <a:lstStyle/>
          <a:p>
            <a:r>
              <a:rPr kumimoji="1" lang="en-US" altLang="ja-JP"/>
              <a:t>2017/12/16</a:t>
            </a:r>
            <a:endParaRPr kumimoji="1" lang="ja-JP" altLang="en-US"/>
          </a:p>
        </p:txBody>
      </p:sp>
      <p:sp>
        <p:nvSpPr>
          <p:cNvPr id="8" name="スライド番号プレースホルダー 7">
            <a:extLst>
              <a:ext uri="{FF2B5EF4-FFF2-40B4-BE49-F238E27FC236}">
                <a16:creationId xmlns="" xmlns:a16="http://schemas.microsoft.com/office/drawing/2014/main" id="{C337FCB8-ABC4-4296-873C-2903F5D0A5AE}"/>
              </a:ext>
            </a:extLst>
          </p:cNvPr>
          <p:cNvSpPr>
            <a:spLocks noGrp="1"/>
          </p:cNvSpPr>
          <p:nvPr>
            <p:ph type="sldNum" sz="quarter" idx="12"/>
          </p:nvPr>
        </p:nvSpPr>
        <p:spPr/>
        <p:txBody>
          <a:bodyPr/>
          <a:lstStyle/>
          <a:p>
            <a:fld id="{614497F5-5DE3-4238-892C-5C8A74B78644}" type="slidenum">
              <a:rPr kumimoji="1" lang="ja-JP" altLang="en-US" smtClean="0"/>
              <a:t>51</a:t>
            </a:fld>
            <a:endParaRPr kumimoji="1" lang="ja-JP" altLang="en-US"/>
          </a:p>
        </p:txBody>
      </p:sp>
      <p:pic>
        <p:nvPicPr>
          <p:cNvPr id="6" name="図 5">
            <a:extLst>
              <a:ext uri="{FF2B5EF4-FFF2-40B4-BE49-F238E27FC236}">
                <a16:creationId xmlns="" xmlns:a16="http://schemas.microsoft.com/office/drawing/2014/main" id="{545E051D-7585-4975-A9CA-81351B7091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00260" y="3071980"/>
            <a:ext cx="2154078" cy="2282467"/>
          </a:xfrm>
          <a:prstGeom prst="rect">
            <a:avLst/>
          </a:prstGeom>
        </p:spPr>
      </p:pic>
    </p:spTree>
    <p:extLst>
      <p:ext uri="{BB962C8B-B14F-4D97-AF65-F5344CB8AC3E}">
        <p14:creationId xmlns:p14="http://schemas.microsoft.com/office/powerpoint/2010/main" val="17636754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10515600" cy="1325563"/>
          </a:xfrm>
        </p:spPr>
        <p:txBody>
          <a:bodyPr>
            <a:normAutofit/>
          </a:bodyPr>
          <a:lstStyle/>
          <a:p>
            <a:r>
              <a:rPr lang="ja-JP" altLang="en-US" sz="5400" dirty="0"/>
              <a:t>参考文献・</a:t>
            </a:r>
            <a:r>
              <a:rPr lang="en-US" altLang="ja-JP" sz="5400" dirty="0"/>
              <a:t>URL</a:t>
            </a:r>
            <a:endParaRPr kumimoji="1" lang="ja-JP" altLang="en-US" sz="5400" dirty="0"/>
          </a:p>
        </p:txBody>
      </p:sp>
      <p:sp>
        <p:nvSpPr>
          <p:cNvPr id="4" name="テキスト ボックス 3">
            <a:extLst>
              <a:ext uri="{FF2B5EF4-FFF2-40B4-BE49-F238E27FC236}">
                <a16:creationId xmlns="" xmlns:a16="http://schemas.microsoft.com/office/drawing/2014/main" id="{7CF096FC-8B1B-4717-93BF-C0094851EB00}"/>
              </a:ext>
            </a:extLst>
          </p:cNvPr>
          <p:cNvSpPr txBox="1"/>
          <p:nvPr/>
        </p:nvSpPr>
        <p:spPr>
          <a:xfrm>
            <a:off x="211078" y="909355"/>
            <a:ext cx="11707091" cy="600164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ja-JP" altLang="en-US" sz="1600" dirty="0"/>
              <a:t>かわいいフリー素材集いらすと</a:t>
            </a:r>
            <a:r>
              <a:rPr lang="ja-JP" altLang="en-US" sz="1600" dirty="0" err="1"/>
              <a:t>や</a:t>
            </a:r>
            <a:r>
              <a:rPr lang="ja-JP" altLang="en-US" sz="1600" dirty="0"/>
              <a:t>　＜</a:t>
            </a:r>
            <a:r>
              <a:rPr lang="en-US" altLang="ja-JP" sz="1600" dirty="0"/>
              <a:t>http://www.irasutoya.com/&gt;</a:t>
            </a:r>
          </a:p>
          <a:p>
            <a:pPr marL="285750" indent="-285750">
              <a:lnSpc>
                <a:spcPct val="150000"/>
              </a:lnSpc>
              <a:buFont typeface="Arial" panose="020B0604020202020204" pitchFamily="34" charset="0"/>
              <a:buChar char="•"/>
            </a:pPr>
            <a:r>
              <a:rPr lang="ja-JP" altLang="en-US" sz="1600" dirty="0"/>
              <a:t>コミュニケーションアプリ</a:t>
            </a:r>
            <a:r>
              <a:rPr lang="en-US" altLang="ja-JP" sz="1600" dirty="0"/>
              <a:t>LINE</a:t>
            </a:r>
            <a:r>
              <a:rPr lang="ja-JP" altLang="en-US" sz="1600" dirty="0"/>
              <a:t>（ライン）</a:t>
            </a:r>
            <a:r>
              <a:rPr lang="en-US" altLang="ja-JP" sz="1600" dirty="0"/>
              <a:t>&lt; https://line.me/ja/ &gt;</a:t>
            </a:r>
          </a:p>
          <a:p>
            <a:pPr marL="285750" indent="-285750">
              <a:lnSpc>
                <a:spcPct val="150000"/>
              </a:lnSpc>
              <a:buFont typeface="Arial" panose="020B0604020202020204" pitchFamily="34" charset="0"/>
              <a:buChar char="•"/>
            </a:pPr>
            <a:r>
              <a:rPr lang="ja-JP" altLang="en-US" sz="1600" dirty="0"/>
              <a:t>鈴木雄高（</a:t>
            </a:r>
            <a:r>
              <a:rPr lang="en-US" altLang="ja-JP" sz="1600" dirty="0"/>
              <a:t>2014</a:t>
            </a:r>
            <a:r>
              <a:rPr lang="ja-JP" altLang="en-US" sz="1600" dirty="0"/>
              <a:t>）「</a:t>
            </a:r>
            <a:r>
              <a:rPr lang="en-US" altLang="ja-JP" sz="1600" dirty="0"/>
              <a:t>LINE</a:t>
            </a:r>
            <a:r>
              <a:rPr lang="ja-JP" altLang="en-US" sz="1600" dirty="0"/>
              <a:t>を活用したマーケティングの可能性」＜</a:t>
            </a:r>
            <a:r>
              <a:rPr lang="en-US" altLang="ja-JP" sz="1600" dirty="0"/>
              <a:t>http://www.dei.or.jp/opinion/staff_pdf/suzuki08.pdf</a:t>
            </a:r>
            <a:r>
              <a:rPr lang="ja-JP" altLang="en-US" sz="1600" dirty="0"/>
              <a:t>＞</a:t>
            </a:r>
            <a:endParaRPr lang="en-US" altLang="ja-JP" sz="1600" dirty="0"/>
          </a:p>
          <a:p>
            <a:pPr marL="285750" indent="-285750">
              <a:lnSpc>
                <a:spcPct val="150000"/>
              </a:lnSpc>
              <a:buFont typeface="Arial" panose="020B0604020202020204" pitchFamily="34" charset="0"/>
              <a:buChar char="•"/>
            </a:pPr>
            <a:r>
              <a:rPr lang="ja-JP" altLang="en-US" sz="1600" dirty="0"/>
              <a:t>伊藤嘉浩・高橋優音 （</a:t>
            </a:r>
            <a:r>
              <a:rPr lang="en-US" altLang="ja-JP" sz="1600" dirty="0"/>
              <a:t>2014</a:t>
            </a:r>
            <a:r>
              <a:rPr lang="ja-JP" altLang="en-US" sz="1600" dirty="0"/>
              <a:t>）「日本企業における</a:t>
            </a:r>
            <a:r>
              <a:rPr lang="en-US" altLang="ja-JP" sz="1600" dirty="0"/>
              <a:t>SNS</a:t>
            </a:r>
            <a:r>
              <a:rPr lang="ja-JP" altLang="en-US" sz="1600" dirty="0"/>
              <a:t>を用いたマーケティング戦略： 有効な活用とマネジメント」</a:t>
            </a:r>
            <a:endParaRPr lang="en-US" altLang="ja-JP" sz="1600" dirty="0"/>
          </a:p>
          <a:p>
            <a:pPr>
              <a:lnSpc>
                <a:spcPct val="150000"/>
              </a:lnSpc>
            </a:pPr>
            <a:r>
              <a:rPr lang="ja-JP" altLang="en-US" sz="1600" dirty="0"/>
              <a:t>　＜</a:t>
            </a:r>
            <a:r>
              <a:rPr lang="en-US" altLang="ja-JP" sz="1600" dirty="0"/>
              <a:t>http://www.lib.yamagata-u.ac.jp/alllib/elib/kiyou/kiyous/kiyous-45-1/image/kiyous-45-1-091to127.pdf</a:t>
            </a:r>
            <a:r>
              <a:rPr lang="ja-JP" altLang="en-US" sz="1600" dirty="0"/>
              <a:t>＞</a:t>
            </a:r>
            <a:endParaRPr lang="en-US" altLang="ja-JP" sz="1600" dirty="0"/>
          </a:p>
          <a:p>
            <a:pPr marL="285750" indent="-285750">
              <a:lnSpc>
                <a:spcPct val="150000"/>
              </a:lnSpc>
              <a:buFont typeface="Arial" panose="020B0604020202020204" pitchFamily="34" charset="0"/>
              <a:buChar char="•"/>
            </a:pPr>
            <a:r>
              <a:rPr lang="en-US" altLang="ja-JP" sz="1600" dirty="0"/>
              <a:t>LINE 5</a:t>
            </a:r>
            <a:r>
              <a:rPr lang="ja-JP" altLang="en-US" sz="1600" dirty="0"/>
              <a:t>分で分かる</a:t>
            </a:r>
            <a:r>
              <a:rPr lang="en-US" altLang="ja-JP" sz="1600" dirty="0"/>
              <a:t>LINE</a:t>
            </a:r>
            <a:r>
              <a:rPr lang="ja-JP" altLang="en-US" sz="1600" dirty="0"/>
              <a:t>公式アカウント</a:t>
            </a:r>
            <a:r>
              <a:rPr lang="en-US" altLang="ja-JP" sz="1600" dirty="0"/>
              <a:t>〈http://cdn.notices.jp/docs/line.pdf〉</a:t>
            </a:r>
          </a:p>
          <a:p>
            <a:pPr marL="285750" indent="-285750">
              <a:lnSpc>
                <a:spcPct val="150000"/>
              </a:lnSpc>
              <a:buFont typeface="Arial" panose="020B0604020202020204" pitchFamily="34" charset="0"/>
              <a:buChar char="•"/>
            </a:pPr>
            <a:r>
              <a:rPr lang="en-US" altLang="ja-JP" sz="1600" dirty="0"/>
              <a:t>Glad</a:t>
            </a:r>
            <a:r>
              <a:rPr lang="ja-JP" altLang="en-US" sz="1600" dirty="0"/>
              <a:t> </a:t>
            </a:r>
            <a:r>
              <a:rPr lang="en-US" altLang="ja-JP" sz="1600" dirty="0"/>
              <a:t>Cube </a:t>
            </a:r>
            <a:r>
              <a:rPr lang="ja-JP" altLang="en-US" sz="1600" dirty="0"/>
              <a:t>「</a:t>
            </a:r>
            <a:r>
              <a:rPr lang="en-US" altLang="ja-JP" sz="1600" dirty="0"/>
              <a:t> LINE</a:t>
            </a:r>
            <a:r>
              <a:rPr lang="ja-JP" altLang="en-US" sz="1600" dirty="0"/>
              <a:t>広告運用代」</a:t>
            </a:r>
            <a:r>
              <a:rPr lang="en-US" altLang="ja-JP" sz="1600" dirty="0"/>
              <a:t>&lt;https://www.gladcube.com/service/line.html?inq_id=0120963709&amp;gclid=EAIaIQobChMIy9bsteSU1gIVgwQqCh3Wqgm8EAAYBCAAEgKubPD_BwE &gt;</a:t>
            </a:r>
          </a:p>
          <a:p>
            <a:pPr marL="285750" indent="-285750">
              <a:lnSpc>
                <a:spcPct val="150000"/>
              </a:lnSpc>
              <a:buFont typeface="Arial" panose="020B0604020202020204" pitchFamily="34" charset="0"/>
              <a:buChar char="•"/>
            </a:pPr>
            <a:r>
              <a:rPr lang="ja-JP" altLang="en-US" sz="1600" dirty="0"/>
              <a:t>コトバンク　＜</a:t>
            </a:r>
            <a:r>
              <a:rPr lang="en-US" altLang="ja-JP" sz="1600" dirty="0"/>
              <a:t>https://kotobank.jp/</a:t>
            </a:r>
            <a:r>
              <a:rPr lang="ja-JP" altLang="en-US" sz="1600" dirty="0"/>
              <a:t>＞</a:t>
            </a:r>
            <a:endParaRPr lang="en-US" altLang="ja-JP" sz="1600" dirty="0"/>
          </a:p>
          <a:p>
            <a:pPr marL="285750" indent="-285750">
              <a:lnSpc>
                <a:spcPct val="150000"/>
              </a:lnSpc>
              <a:buFont typeface="Arial" panose="020B0604020202020204" pitchFamily="34" charset="0"/>
              <a:buChar char="•"/>
            </a:pPr>
            <a:r>
              <a:rPr lang="ja-JP" altLang="en-US" sz="1600" dirty="0"/>
              <a:t>平成</a:t>
            </a:r>
            <a:r>
              <a:rPr lang="en-US" altLang="ja-JP" sz="1600" dirty="0"/>
              <a:t>27</a:t>
            </a:r>
            <a:r>
              <a:rPr lang="ja-JP" altLang="en-US" sz="1600" dirty="0"/>
              <a:t>年版　情報通信白書（</a:t>
            </a:r>
            <a:r>
              <a:rPr lang="en-US" altLang="ja-JP" sz="1600" dirty="0"/>
              <a:t>2015</a:t>
            </a:r>
            <a:r>
              <a:rPr lang="ja-JP" altLang="en-US" sz="1600" dirty="0"/>
              <a:t>）</a:t>
            </a:r>
            <a:r>
              <a:rPr lang="en-US" altLang="ja-JP" sz="1600" dirty="0"/>
              <a:t>.</a:t>
            </a:r>
            <a:r>
              <a:rPr lang="ja-JP" altLang="en-US" sz="1600" dirty="0"/>
              <a:t>「</a:t>
            </a:r>
            <a:r>
              <a:rPr lang="en-US" altLang="ja-JP" sz="1600" dirty="0"/>
              <a:t>SNS</a:t>
            </a:r>
            <a:r>
              <a:rPr lang="ja-JP" altLang="en-US" sz="1600" dirty="0"/>
              <a:t>の利用率」</a:t>
            </a:r>
            <a:endParaRPr lang="en-US" altLang="ja-JP" sz="1600" dirty="0"/>
          </a:p>
          <a:p>
            <a:pPr marL="285750" indent="-285750">
              <a:lnSpc>
                <a:spcPct val="150000"/>
              </a:lnSpc>
              <a:buFont typeface="Arial" panose="020B0604020202020204" pitchFamily="34" charset="0"/>
              <a:buChar char="•"/>
            </a:pPr>
            <a:r>
              <a:rPr lang="ja-JP" altLang="en-US" sz="1600" dirty="0"/>
              <a:t>　＜</a:t>
            </a:r>
            <a:r>
              <a:rPr lang="en-US" altLang="ja-JP" sz="1600" dirty="0"/>
              <a:t>http://www.soumu.go.jp/johotsusintokei/whitepaper/ja/h27/html/nc242220.html</a:t>
            </a:r>
            <a:r>
              <a:rPr lang="ja-JP" altLang="en-US" sz="1600" dirty="0"/>
              <a:t>＞（</a:t>
            </a:r>
            <a:r>
              <a:rPr lang="en-US" altLang="ja-JP" sz="1600" dirty="0"/>
              <a:t>2017</a:t>
            </a:r>
            <a:r>
              <a:rPr lang="ja-JP" altLang="en-US" sz="1600" dirty="0"/>
              <a:t>年</a:t>
            </a:r>
            <a:r>
              <a:rPr lang="en-US" altLang="ja-JP" sz="1600" dirty="0"/>
              <a:t>6</a:t>
            </a:r>
            <a:r>
              <a:rPr lang="ja-JP" altLang="en-US" sz="1600" dirty="0"/>
              <a:t>月</a:t>
            </a:r>
            <a:r>
              <a:rPr lang="en-US" altLang="ja-JP" sz="1600" dirty="0"/>
              <a:t>10</a:t>
            </a:r>
            <a:r>
              <a:rPr lang="ja-JP" altLang="en-US" sz="1600" dirty="0"/>
              <a:t>日）</a:t>
            </a:r>
            <a:endParaRPr lang="en-US" altLang="ja-JP" sz="1600" dirty="0"/>
          </a:p>
          <a:p>
            <a:pPr marL="285750" indent="-285750">
              <a:lnSpc>
                <a:spcPct val="150000"/>
              </a:lnSpc>
              <a:buFont typeface="Arial" panose="020B0604020202020204" pitchFamily="34" charset="0"/>
              <a:buChar char="•"/>
            </a:pPr>
            <a:r>
              <a:rPr lang="ja-JP" altLang="en-US" sz="1600" dirty="0"/>
              <a:t>平成</a:t>
            </a:r>
            <a:r>
              <a:rPr lang="en-US" altLang="ja-JP" sz="1600" dirty="0"/>
              <a:t>27</a:t>
            </a:r>
            <a:r>
              <a:rPr lang="ja-JP" altLang="en-US" sz="1600" dirty="0"/>
              <a:t>年版　情報通信白書（</a:t>
            </a:r>
            <a:r>
              <a:rPr lang="en-US" altLang="ja-JP" sz="1600" dirty="0"/>
              <a:t>2015</a:t>
            </a:r>
            <a:r>
              <a:rPr lang="ja-JP" altLang="en-US" sz="1600" dirty="0"/>
              <a:t>）</a:t>
            </a:r>
            <a:r>
              <a:rPr lang="en-US" altLang="ja-JP" sz="1600" dirty="0"/>
              <a:t>.</a:t>
            </a:r>
            <a:r>
              <a:rPr lang="ja-JP" altLang="en-US" sz="1600" dirty="0"/>
              <a:t>「</a:t>
            </a:r>
            <a:r>
              <a:rPr lang="en-US" altLang="ja-JP" sz="1600" dirty="0"/>
              <a:t>SNS</a:t>
            </a:r>
            <a:r>
              <a:rPr lang="ja-JP" altLang="en-US" sz="1600" dirty="0"/>
              <a:t>の利用率」</a:t>
            </a:r>
            <a:endParaRPr lang="en-US" altLang="ja-JP" sz="1600" dirty="0"/>
          </a:p>
          <a:p>
            <a:pPr>
              <a:lnSpc>
                <a:spcPct val="150000"/>
              </a:lnSpc>
            </a:pPr>
            <a:r>
              <a:rPr lang="ja-JP" altLang="en-US" sz="1600" dirty="0"/>
              <a:t>　＜</a:t>
            </a:r>
            <a:r>
              <a:rPr lang="en-US" altLang="ja-JP" sz="1600" dirty="0"/>
              <a:t>http://www.soumu.go.jp/johotsusintokei/whitepaper/ja/h27/html/nc242220.html</a:t>
            </a:r>
            <a:r>
              <a:rPr lang="ja-JP" altLang="en-US" sz="1600" dirty="0"/>
              <a:t>＞（</a:t>
            </a:r>
            <a:r>
              <a:rPr lang="en-US" altLang="ja-JP" sz="1600" dirty="0"/>
              <a:t>2017</a:t>
            </a:r>
            <a:r>
              <a:rPr lang="ja-JP" altLang="en-US" sz="1600" dirty="0"/>
              <a:t>年</a:t>
            </a:r>
            <a:r>
              <a:rPr lang="en-US" altLang="ja-JP" sz="1600" dirty="0"/>
              <a:t>6</a:t>
            </a:r>
            <a:r>
              <a:rPr lang="ja-JP" altLang="en-US" sz="1600" dirty="0"/>
              <a:t>月</a:t>
            </a:r>
            <a:r>
              <a:rPr lang="en-US" altLang="ja-JP" sz="1600" dirty="0"/>
              <a:t>10</a:t>
            </a:r>
            <a:r>
              <a:rPr lang="ja-JP" altLang="en-US" sz="1600" dirty="0"/>
              <a:t>日）</a:t>
            </a:r>
            <a:endParaRPr lang="en-US" altLang="ja-JP" sz="1600" dirty="0"/>
          </a:p>
          <a:p>
            <a:pPr marL="285750" indent="-285750">
              <a:lnSpc>
                <a:spcPct val="150000"/>
              </a:lnSpc>
              <a:buFont typeface="Arial" panose="020B0604020202020204" pitchFamily="34" charset="0"/>
              <a:buChar char="•"/>
            </a:pPr>
            <a:r>
              <a:rPr lang="zh-TW" altLang="en-US" sz="1600" dirty="0"/>
              <a:t>伊藤俊樹</a:t>
            </a:r>
            <a:r>
              <a:rPr lang="ja-JP" altLang="en-US" sz="1600" dirty="0"/>
              <a:t>・</a:t>
            </a:r>
            <a:r>
              <a:rPr lang="en-US" altLang="zh-TW" sz="1600" dirty="0"/>
              <a:t> </a:t>
            </a:r>
            <a:r>
              <a:rPr lang="zh-TW" altLang="en-US" sz="1600" dirty="0"/>
              <a:t>長田純一</a:t>
            </a:r>
            <a:r>
              <a:rPr lang="ja-JP" altLang="en-US" sz="1600" dirty="0"/>
              <a:t>・</a:t>
            </a:r>
            <a:r>
              <a:rPr lang="en-US" altLang="zh-TW" sz="1600" dirty="0"/>
              <a:t> </a:t>
            </a:r>
            <a:r>
              <a:rPr lang="zh-TW" altLang="en-US" sz="1600" dirty="0"/>
              <a:t>山口智治</a:t>
            </a:r>
            <a:r>
              <a:rPr lang="ja-JP" altLang="en-US" sz="1600" dirty="0"/>
              <a:t>・</a:t>
            </a:r>
            <a:r>
              <a:rPr lang="en-US" altLang="zh-TW" sz="1600" dirty="0"/>
              <a:t> </a:t>
            </a:r>
            <a:r>
              <a:rPr lang="zh-TW" altLang="en-US" sz="1600" dirty="0"/>
              <a:t>藤田善弘</a:t>
            </a:r>
            <a:r>
              <a:rPr lang="ja-JP" altLang="en-US" sz="1600" dirty="0"/>
              <a:t>・</a:t>
            </a:r>
            <a:r>
              <a:rPr lang="en-US" altLang="zh-TW" sz="1600" dirty="0"/>
              <a:t> </a:t>
            </a:r>
            <a:r>
              <a:rPr lang="zh-TW" altLang="en-US" sz="1600" dirty="0"/>
              <a:t>市川玲</a:t>
            </a:r>
            <a:r>
              <a:rPr lang="ja-JP" altLang="en-US" sz="1600" dirty="0"/>
              <a:t>・</a:t>
            </a:r>
            <a:r>
              <a:rPr lang="en-US" altLang="zh-TW" sz="1600" dirty="0"/>
              <a:t> </a:t>
            </a:r>
            <a:r>
              <a:rPr lang="zh-TW" altLang="en-US" sz="1600" dirty="0"/>
              <a:t>江角彩</a:t>
            </a:r>
            <a:r>
              <a:rPr lang="ja-JP" altLang="en-US" sz="1600" dirty="0"/>
              <a:t>・</a:t>
            </a:r>
            <a:r>
              <a:rPr lang="en-US" altLang="zh-TW" sz="1600" dirty="0"/>
              <a:t> </a:t>
            </a:r>
            <a:r>
              <a:rPr lang="zh-TW" altLang="en-US" sz="1600" dirty="0"/>
              <a:t>近藤安津美</a:t>
            </a:r>
            <a:r>
              <a:rPr lang="ja-JP" altLang="en-US" sz="1600" dirty="0"/>
              <a:t>・</a:t>
            </a:r>
            <a:r>
              <a:rPr lang="en-US" altLang="zh-TW" sz="1600" dirty="0"/>
              <a:t> </a:t>
            </a:r>
            <a:r>
              <a:rPr lang="zh-TW" altLang="en-US" sz="1600" dirty="0"/>
              <a:t>近藤龍彰</a:t>
            </a:r>
            <a:r>
              <a:rPr lang="ja-JP" altLang="en-US" sz="1600" dirty="0"/>
              <a:t>「パーソナルロボット「パペロ」に対する好意度尺度の作成」</a:t>
            </a:r>
            <a:r>
              <a:rPr lang="en-US" altLang="ja-JP" sz="1600" dirty="0"/>
              <a:t>&lt;https://www.jstage.jst.go.jp/article/jssd/58/0/58_0_179/_pdf&gt;</a:t>
            </a:r>
          </a:p>
        </p:txBody>
      </p:sp>
      <p:sp>
        <p:nvSpPr>
          <p:cNvPr id="5" name="日付プレースホルダー 4">
            <a:extLst>
              <a:ext uri="{FF2B5EF4-FFF2-40B4-BE49-F238E27FC236}">
                <a16:creationId xmlns="" xmlns:a16="http://schemas.microsoft.com/office/drawing/2014/main" id="{08FF234B-2F6E-4CE2-AB9C-81C8AA05B930}"/>
              </a:ext>
            </a:extLst>
          </p:cNvPr>
          <p:cNvSpPr>
            <a:spLocks noGrp="1"/>
          </p:cNvSpPr>
          <p:nvPr>
            <p:ph type="dt" sz="half" idx="10"/>
          </p:nvPr>
        </p:nvSpPr>
        <p:spPr/>
        <p:txBody>
          <a:bodyPr/>
          <a:lstStyle/>
          <a:p>
            <a:r>
              <a:rPr kumimoji="1" lang="en-US" altLang="ja-JP"/>
              <a:t>2017/12/16</a:t>
            </a:r>
            <a:endParaRPr kumimoji="1" lang="ja-JP" altLang="en-US" dirty="0"/>
          </a:p>
        </p:txBody>
      </p:sp>
      <p:sp>
        <p:nvSpPr>
          <p:cNvPr id="7" name="スライド番号プレースホルダー 6">
            <a:extLst>
              <a:ext uri="{FF2B5EF4-FFF2-40B4-BE49-F238E27FC236}">
                <a16:creationId xmlns="" xmlns:a16="http://schemas.microsoft.com/office/drawing/2014/main" id="{0F9EE7C3-306C-47F0-BEB4-5AB905EA8668}"/>
              </a:ext>
            </a:extLst>
          </p:cNvPr>
          <p:cNvSpPr>
            <a:spLocks noGrp="1"/>
          </p:cNvSpPr>
          <p:nvPr>
            <p:ph type="sldNum" sz="quarter" idx="12"/>
          </p:nvPr>
        </p:nvSpPr>
        <p:spPr/>
        <p:txBody>
          <a:bodyPr/>
          <a:lstStyle/>
          <a:p>
            <a:fld id="{614497F5-5DE3-4238-892C-5C8A74B78644}" type="slidenum">
              <a:rPr kumimoji="1" lang="ja-JP" altLang="en-US" smtClean="0"/>
              <a:t>52</a:t>
            </a:fld>
            <a:endParaRPr kumimoji="1" lang="ja-JP" altLang="en-US"/>
          </a:p>
        </p:txBody>
      </p:sp>
    </p:spTree>
    <p:extLst>
      <p:ext uri="{BB962C8B-B14F-4D97-AF65-F5344CB8AC3E}">
        <p14:creationId xmlns:p14="http://schemas.microsoft.com/office/powerpoint/2010/main" val="181032809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a:extLst>
              <a:ext uri="{FF2B5EF4-FFF2-40B4-BE49-F238E27FC236}">
                <a16:creationId xmlns="" xmlns:a16="http://schemas.microsoft.com/office/drawing/2014/main" id="{3BAEBC95-CDE6-4772-9ACD-38FCAF44C1A8}"/>
              </a:ext>
            </a:extLst>
          </p:cNvPr>
          <p:cNvSpPr/>
          <p:nvPr/>
        </p:nvSpPr>
        <p:spPr>
          <a:xfrm>
            <a:off x="0" y="359228"/>
            <a:ext cx="11647811" cy="8135803"/>
          </a:xfrm>
          <a:prstGeom prst="rect">
            <a:avLst/>
          </a:prstGeom>
          <a:blipFill dpi="0" rotWithShape="1">
            <a:blip r:embed="rId2">
              <a:alphaModFix amt="66000"/>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 xmlns:a16="http://schemas.microsoft.com/office/drawing/2014/main" id="{210C0656-8713-4026-A207-5FDFB3AC5AEE}"/>
              </a:ext>
            </a:extLst>
          </p:cNvPr>
          <p:cNvSpPr>
            <a:spLocks noGrp="1"/>
          </p:cNvSpPr>
          <p:nvPr>
            <p:ph type="title"/>
          </p:nvPr>
        </p:nvSpPr>
        <p:spPr>
          <a:xfrm>
            <a:off x="1435394" y="118589"/>
            <a:ext cx="8777021" cy="1470992"/>
          </a:xfrm>
        </p:spPr>
        <p:txBody>
          <a:bodyPr>
            <a:normAutofit/>
          </a:bodyPr>
          <a:lstStyle/>
          <a:p>
            <a:r>
              <a:rPr kumimoji="1" lang="ja-JP" altLang="en-US" sz="4800" b="1" dirty="0"/>
              <a:t>ご清聴ありがとうございました</a:t>
            </a:r>
          </a:p>
        </p:txBody>
      </p:sp>
      <p:pic>
        <p:nvPicPr>
          <p:cNvPr id="14" name="図 13">
            <a:extLst>
              <a:ext uri="{FF2B5EF4-FFF2-40B4-BE49-F238E27FC236}">
                <a16:creationId xmlns="" xmlns:a16="http://schemas.microsoft.com/office/drawing/2014/main" id="{360DBB77-0861-4B4F-B2A4-61058FADA2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9701" y="974059"/>
            <a:ext cx="2753297" cy="3610881"/>
          </a:xfrm>
          <a:prstGeom prst="rect">
            <a:avLst/>
          </a:prstGeom>
        </p:spPr>
      </p:pic>
      <p:pic>
        <p:nvPicPr>
          <p:cNvPr id="12" name="図 11">
            <a:extLst>
              <a:ext uri="{FF2B5EF4-FFF2-40B4-BE49-F238E27FC236}">
                <a16:creationId xmlns="" xmlns:a16="http://schemas.microsoft.com/office/drawing/2014/main" id="{FD7F49ED-E19F-4293-93C0-F881299DE2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4165" y="974059"/>
            <a:ext cx="7209064" cy="5990076"/>
          </a:xfrm>
          <a:prstGeom prst="rect">
            <a:avLst/>
          </a:prstGeom>
          <a:effectLst>
            <a:outerShdw blurRad="50800" dist="889000" dir="5400000" algn="t" rotWithShape="0">
              <a:prstClr val="black">
                <a:alpha val="40000"/>
              </a:prstClr>
            </a:outerShdw>
          </a:effectLst>
        </p:spPr>
      </p:pic>
      <p:sp>
        <p:nvSpPr>
          <p:cNvPr id="5" name="日付プレースホルダー 4">
            <a:extLst>
              <a:ext uri="{FF2B5EF4-FFF2-40B4-BE49-F238E27FC236}">
                <a16:creationId xmlns="" xmlns:a16="http://schemas.microsoft.com/office/drawing/2014/main" id="{F3D73F10-CBD7-4748-85F7-A06A48A20055}"/>
              </a:ext>
            </a:extLst>
          </p:cNvPr>
          <p:cNvSpPr>
            <a:spLocks noGrp="1"/>
          </p:cNvSpPr>
          <p:nvPr>
            <p:ph type="dt" sz="half" idx="10"/>
          </p:nvPr>
        </p:nvSpPr>
        <p:spPr/>
        <p:txBody>
          <a:bodyPr/>
          <a:lstStyle/>
          <a:p>
            <a:r>
              <a:rPr kumimoji="1" lang="en-US" altLang="ja-JP"/>
              <a:t>2017/12/16</a:t>
            </a:r>
            <a:endParaRPr kumimoji="1" lang="ja-JP" altLang="en-US"/>
          </a:p>
        </p:txBody>
      </p:sp>
      <p:sp>
        <p:nvSpPr>
          <p:cNvPr id="6" name="スライド番号プレースホルダー 5">
            <a:extLst>
              <a:ext uri="{FF2B5EF4-FFF2-40B4-BE49-F238E27FC236}">
                <a16:creationId xmlns="" xmlns:a16="http://schemas.microsoft.com/office/drawing/2014/main" id="{59B64296-BAEC-4DFC-A657-BBC0392D0AFE}"/>
              </a:ext>
            </a:extLst>
          </p:cNvPr>
          <p:cNvSpPr>
            <a:spLocks noGrp="1"/>
          </p:cNvSpPr>
          <p:nvPr>
            <p:ph type="sldNum" sz="quarter" idx="12"/>
          </p:nvPr>
        </p:nvSpPr>
        <p:spPr/>
        <p:txBody>
          <a:bodyPr/>
          <a:lstStyle/>
          <a:p>
            <a:fld id="{614497F5-5DE3-4238-892C-5C8A74B78644}" type="slidenum">
              <a:rPr kumimoji="1" lang="ja-JP" altLang="en-US" smtClean="0"/>
              <a:t>53</a:t>
            </a:fld>
            <a:endParaRPr kumimoji="1" lang="ja-JP" altLang="en-US"/>
          </a:p>
        </p:txBody>
      </p:sp>
      <p:pic>
        <p:nvPicPr>
          <p:cNvPr id="8" name="図 7">
            <a:extLst>
              <a:ext uri="{FF2B5EF4-FFF2-40B4-BE49-F238E27FC236}">
                <a16:creationId xmlns="" xmlns:a16="http://schemas.microsoft.com/office/drawing/2014/main" id="{24E50A10-16FD-4D01-8CB2-68B53335733E}"/>
              </a:ext>
            </a:extLst>
          </p:cNvPr>
          <p:cNvPicPr>
            <a:picLocks noChangeAspect="1"/>
          </p:cNvPicPr>
          <p:nvPr/>
        </p:nvPicPr>
        <p:blipFill rotWithShape="1">
          <a:blip r:embed="rId5">
            <a:extLst>
              <a:ext uri="{28A0092B-C50C-407E-A947-70E740481C1C}">
                <a14:useLocalDpi xmlns:a14="http://schemas.microsoft.com/office/drawing/2010/main" val="0"/>
              </a:ext>
            </a:extLst>
          </a:blip>
          <a:srcRect l="8760" t="581" r="8760" b="42557"/>
          <a:stretch/>
        </p:blipFill>
        <p:spPr>
          <a:xfrm>
            <a:off x="10439862" y="224190"/>
            <a:ext cx="1270702" cy="1365391"/>
          </a:xfrm>
          <a:prstGeom prst="ellipse">
            <a:avLst/>
          </a:prstGeom>
          <a:ln>
            <a:solidFill>
              <a:schemeClr val="tx1"/>
            </a:solidFill>
          </a:ln>
        </p:spPr>
      </p:pic>
    </p:spTree>
    <p:extLst>
      <p:ext uri="{BB962C8B-B14F-4D97-AF65-F5344CB8AC3E}">
        <p14:creationId xmlns:p14="http://schemas.microsoft.com/office/powerpoint/2010/main" val="11811382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 xmlns:a16="http://schemas.microsoft.com/office/drawing/2014/main" id="{F247806A-0D18-4192-9B02-6D699D3210E6}"/>
              </a:ext>
            </a:extLst>
          </p:cNvPr>
          <p:cNvGraphicFramePr>
            <a:graphicFrameLocks noGrp="1"/>
          </p:cNvGraphicFramePr>
          <p:nvPr>
            <p:extLst>
              <p:ext uri="{D42A27DB-BD31-4B8C-83A1-F6EECF244321}">
                <p14:modId xmlns:p14="http://schemas.microsoft.com/office/powerpoint/2010/main" val="3974816884"/>
              </p:ext>
            </p:extLst>
          </p:nvPr>
        </p:nvGraphicFramePr>
        <p:xfrm>
          <a:off x="786653" y="1427027"/>
          <a:ext cx="10215968" cy="5029203"/>
        </p:xfrm>
        <a:graphic>
          <a:graphicData uri="http://schemas.openxmlformats.org/drawingml/2006/table">
            <a:tbl>
              <a:tblPr firstRow="1" firstCol="1">
                <a:tableStyleId>{00A15C55-8517-42AA-B614-E9B94910E393}</a:tableStyleId>
              </a:tblPr>
              <a:tblGrid>
                <a:gridCol w="2584046">
                  <a:extLst>
                    <a:ext uri="{9D8B030D-6E8A-4147-A177-3AD203B41FA5}">
                      <a16:colId xmlns="" xmlns:a16="http://schemas.microsoft.com/office/drawing/2014/main" val="4069673874"/>
                    </a:ext>
                  </a:extLst>
                </a:gridCol>
                <a:gridCol w="1787571">
                  <a:extLst>
                    <a:ext uri="{9D8B030D-6E8A-4147-A177-3AD203B41FA5}">
                      <a16:colId xmlns="" xmlns:a16="http://schemas.microsoft.com/office/drawing/2014/main" val="3074761984"/>
                    </a:ext>
                  </a:extLst>
                </a:gridCol>
                <a:gridCol w="1948117">
                  <a:extLst>
                    <a:ext uri="{9D8B030D-6E8A-4147-A177-3AD203B41FA5}">
                      <a16:colId xmlns="" xmlns:a16="http://schemas.microsoft.com/office/drawing/2014/main" val="3706027157"/>
                    </a:ext>
                  </a:extLst>
                </a:gridCol>
                <a:gridCol w="1948117">
                  <a:extLst>
                    <a:ext uri="{9D8B030D-6E8A-4147-A177-3AD203B41FA5}">
                      <a16:colId xmlns="" xmlns:a16="http://schemas.microsoft.com/office/drawing/2014/main" val="1189132422"/>
                    </a:ext>
                  </a:extLst>
                </a:gridCol>
                <a:gridCol w="1948117">
                  <a:extLst>
                    <a:ext uri="{9D8B030D-6E8A-4147-A177-3AD203B41FA5}">
                      <a16:colId xmlns="" xmlns:a16="http://schemas.microsoft.com/office/drawing/2014/main" val="700885458"/>
                    </a:ext>
                  </a:extLst>
                </a:gridCol>
              </a:tblGrid>
              <a:tr h="1547446">
                <a:tc>
                  <a:txBody>
                    <a:bodyPr/>
                    <a:lstStyle/>
                    <a:p>
                      <a:pPr algn="l" fontAlgn="b"/>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t"/>
                      <a:r>
                        <a:rPr lang="en-US" sz="2000" u="none" strike="noStrike" dirty="0">
                          <a:solidFill>
                            <a:schemeClr val="tx1"/>
                          </a:solidFill>
                          <a:effectLst/>
                        </a:rPr>
                        <a:t>Facebook</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tc>
                  <a:txBody>
                    <a:bodyPr/>
                    <a:lstStyle/>
                    <a:p>
                      <a:pPr algn="ctr" fontAlgn="t"/>
                      <a:r>
                        <a:rPr lang="en-US" sz="2000" u="none" strike="noStrike" dirty="0">
                          <a:solidFill>
                            <a:schemeClr val="tx1"/>
                          </a:solidFill>
                          <a:effectLst/>
                        </a:rPr>
                        <a:t>Twitter</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tc>
                  <a:txBody>
                    <a:bodyPr/>
                    <a:lstStyle/>
                    <a:p>
                      <a:pPr algn="ctr" fontAlgn="t"/>
                      <a:r>
                        <a:rPr lang="en-US" sz="2000" u="none" strike="noStrike" dirty="0">
                          <a:solidFill>
                            <a:schemeClr val="tx1"/>
                          </a:solidFill>
                          <a:effectLst/>
                        </a:rPr>
                        <a:t>Instagram</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tc>
                  <a:txBody>
                    <a:bodyPr/>
                    <a:lstStyle/>
                    <a:p>
                      <a:pPr algn="ctr" fontAlgn="t"/>
                      <a:r>
                        <a:rPr lang="en-US" sz="2000" u="none" strike="noStrike" dirty="0">
                          <a:solidFill>
                            <a:schemeClr val="tx1"/>
                          </a:solidFill>
                          <a:effectLst/>
                        </a:rPr>
                        <a:t>LINE</a:t>
                      </a:r>
                      <a:endParaRPr 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tc>
                <a:extLst>
                  <a:ext uri="{0D108BD9-81ED-4DB2-BD59-A6C34878D82A}">
                    <a16:rowId xmlns="" xmlns:a16="http://schemas.microsoft.com/office/drawing/2014/main" val="3373699347"/>
                  </a:ext>
                </a:extLst>
              </a:tr>
              <a:tr h="386862">
                <a:tc>
                  <a:txBody>
                    <a:bodyPr/>
                    <a:lstStyle/>
                    <a:p>
                      <a:pPr algn="l" fontAlgn="b"/>
                      <a:r>
                        <a:rPr lang="ja-JP" altLang="en-US" sz="2000" u="none" strike="noStrike" dirty="0">
                          <a:solidFill>
                            <a:schemeClr val="tx1"/>
                          </a:solidFill>
                          <a:effectLst/>
                        </a:rPr>
                        <a:t>国内ユーザー数</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en-US" altLang="ja-JP" sz="2000" u="none" strike="noStrike" dirty="0">
                          <a:effectLst/>
                        </a:rPr>
                        <a:t>2,700</a:t>
                      </a:r>
                      <a:r>
                        <a:rPr lang="ja-JP" altLang="en-US" sz="2000" u="none" strike="noStrike" dirty="0">
                          <a:effectLst/>
                        </a:rPr>
                        <a:t>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4,000</a:t>
                      </a:r>
                      <a:r>
                        <a:rPr lang="ja-JP" altLang="en-US" sz="2000" u="none" strike="noStrike" dirty="0">
                          <a:effectLst/>
                        </a:rPr>
                        <a:t>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1,600</a:t>
                      </a:r>
                      <a:r>
                        <a:rPr lang="ja-JP" altLang="en-US" sz="2000" u="none" strike="noStrike">
                          <a:effectLst/>
                        </a:rPr>
                        <a:t>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6,600</a:t>
                      </a:r>
                      <a:r>
                        <a:rPr lang="ja-JP" altLang="en-US" sz="2000" u="none" strike="noStrike">
                          <a:effectLst/>
                        </a:rPr>
                        <a:t>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 xmlns:a16="http://schemas.microsoft.com/office/drawing/2014/main" val="2976937577"/>
                  </a:ext>
                </a:extLst>
              </a:tr>
              <a:tr h="386862">
                <a:tc>
                  <a:txBody>
                    <a:bodyPr/>
                    <a:lstStyle/>
                    <a:p>
                      <a:pPr algn="l" fontAlgn="b"/>
                      <a:r>
                        <a:rPr lang="ja-JP" altLang="en-US" sz="2000" u="none" strike="noStrike" dirty="0">
                          <a:solidFill>
                            <a:schemeClr val="tx1"/>
                          </a:solidFill>
                          <a:effectLst/>
                        </a:rPr>
                        <a:t>主要ユーザー層</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en-US" altLang="ja-JP" sz="2000" u="none" strike="noStrike" dirty="0">
                          <a:effectLst/>
                        </a:rPr>
                        <a:t>30</a:t>
                      </a:r>
                      <a:r>
                        <a:rPr lang="ja-JP" altLang="en-US" sz="2000" u="none" strike="noStrike" dirty="0">
                          <a:effectLst/>
                        </a:rPr>
                        <a:t>～</a:t>
                      </a:r>
                      <a:r>
                        <a:rPr lang="en-US" altLang="ja-JP" sz="2000" u="none" strike="noStrike" dirty="0">
                          <a:effectLst/>
                        </a:rPr>
                        <a:t>40</a:t>
                      </a:r>
                      <a:r>
                        <a:rPr lang="ja-JP" altLang="en-US" sz="2000" u="none" strike="noStrike" dirty="0">
                          <a:effectLst/>
                        </a:rPr>
                        <a:t>代</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30</a:t>
                      </a:r>
                      <a:r>
                        <a:rPr lang="ja-JP" altLang="en-US" sz="2000" u="none" strike="noStrike" dirty="0">
                          <a:effectLst/>
                        </a:rPr>
                        <a:t>代</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20</a:t>
                      </a:r>
                      <a:r>
                        <a:rPr lang="ja-JP" altLang="en-US" sz="2000" u="none" strike="noStrike" dirty="0">
                          <a:effectLst/>
                        </a:rPr>
                        <a:t>代～</a:t>
                      </a:r>
                      <a:r>
                        <a:rPr lang="en-US" altLang="ja-JP" sz="2000" u="none" strike="noStrike" dirty="0">
                          <a:effectLst/>
                        </a:rPr>
                        <a:t>30</a:t>
                      </a:r>
                      <a:r>
                        <a:rPr lang="ja-JP" altLang="en-US" sz="2000" u="none" strike="noStrike" dirty="0">
                          <a:effectLst/>
                        </a:rPr>
                        <a:t>代前半</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20</a:t>
                      </a:r>
                      <a:r>
                        <a:rPr lang="ja-JP" altLang="en-US" sz="2000" u="none" strike="noStrike">
                          <a:effectLst/>
                        </a:rPr>
                        <a:t>代～</a:t>
                      </a:r>
                      <a:r>
                        <a:rPr lang="en-US" altLang="ja-JP" sz="2000" u="none" strike="noStrike">
                          <a:effectLst/>
                        </a:rPr>
                        <a:t>40</a:t>
                      </a:r>
                      <a:r>
                        <a:rPr lang="ja-JP" altLang="en-US" sz="2000" u="none" strike="noStrike">
                          <a:effectLst/>
                        </a:rPr>
                        <a:t>代</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 xmlns:a16="http://schemas.microsoft.com/office/drawing/2014/main" val="711355064"/>
                  </a:ext>
                </a:extLst>
              </a:tr>
              <a:tr h="386862">
                <a:tc>
                  <a:txBody>
                    <a:bodyPr/>
                    <a:lstStyle/>
                    <a:p>
                      <a:pPr algn="l" fontAlgn="b"/>
                      <a:r>
                        <a:rPr lang="ja-JP" altLang="en-US" sz="2000" u="none" strike="noStrike" dirty="0">
                          <a:solidFill>
                            <a:schemeClr val="tx1"/>
                          </a:solidFill>
                          <a:effectLst/>
                        </a:rPr>
                        <a:t>言語</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a:effectLst/>
                        </a:rPr>
                        <a:t>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 xmlns:a16="http://schemas.microsoft.com/office/drawing/2014/main" val="1611653387"/>
                  </a:ext>
                </a:extLst>
              </a:tr>
              <a:tr h="386862">
                <a:tc>
                  <a:txBody>
                    <a:bodyPr/>
                    <a:lstStyle/>
                    <a:p>
                      <a:pPr algn="l" fontAlgn="b"/>
                      <a:r>
                        <a:rPr lang="ja-JP" altLang="en-US" sz="2000" u="none" strike="noStrike" dirty="0">
                          <a:solidFill>
                            <a:schemeClr val="tx1"/>
                          </a:solidFill>
                          <a:effectLst/>
                        </a:rPr>
                        <a:t>非言語</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chemeClr val="dk1"/>
                          </a:solidFill>
                          <a:effectLst/>
                          <a:latin typeface="+mn-lt"/>
                          <a:ea typeface="+mn-ea"/>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 xmlns:a16="http://schemas.microsoft.com/office/drawing/2014/main" val="3988518242"/>
                  </a:ext>
                </a:extLst>
              </a:tr>
              <a:tr h="386862">
                <a:tc>
                  <a:txBody>
                    <a:bodyPr/>
                    <a:lstStyle/>
                    <a:p>
                      <a:pPr algn="l" fontAlgn="b"/>
                      <a:r>
                        <a:rPr lang="ja-JP" altLang="en-US" sz="2000" u="none" strike="noStrike" dirty="0">
                          <a:solidFill>
                            <a:schemeClr val="tx1"/>
                          </a:solidFill>
                          <a:effectLst/>
                        </a:rPr>
                        <a:t>拡散・非拡散</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a:effectLst/>
                        </a:rPr>
                        <a:t>〇</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chemeClr val="dk1"/>
                          </a:solidFill>
                          <a:effectLst/>
                          <a:latin typeface="+mn-lt"/>
                          <a:ea typeface="+mn-ea"/>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chemeClr val="dk1"/>
                          </a:solidFill>
                          <a:effectLst/>
                          <a:latin typeface="+mn-lt"/>
                          <a:ea typeface="+mn-ea"/>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 xmlns:a16="http://schemas.microsoft.com/office/drawing/2014/main" val="4233120720"/>
                  </a:ext>
                </a:extLst>
              </a:tr>
              <a:tr h="386862">
                <a:tc>
                  <a:txBody>
                    <a:bodyPr/>
                    <a:lstStyle/>
                    <a:p>
                      <a:pPr algn="l" fontAlgn="b"/>
                      <a:r>
                        <a:rPr lang="ja-JP" altLang="en-US" sz="2000" u="none" strike="noStrike" dirty="0">
                          <a:solidFill>
                            <a:schemeClr val="tx1"/>
                          </a:solidFill>
                          <a:effectLst/>
                        </a:rPr>
                        <a:t>顧客交流（双方向性）</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dirty="0">
                          <a:effectLst/>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b="0" i="0" u="none" strike="noStrike" dirty="0">
                          <a:solidFill>
                            <a:srgbClr val="000000"/>
                          </a:solidFill>
                          <a:effectLst/>
                          <a:latin typeface="Yu Gothic" panose="020B0400000000000000" pitchFamily="50" charset="-128"/>
                          <a:ea typeface="Yu Gothic" panose="020B0400000000000000" pitchFamily="50" charset="-128"/>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 xmlns:a16="http://schemas.microsoft.com/office/drawing/2014/main" val="2633090232"/>
                  </a:ext>
                </a:extLst>
              </a:tr>
              <a:tr h="773723">
                <a:tc>
                  <a:txBody>
                    <a:bodyPr/>
                    <a:lstStyle/>
                    <a:p>
                      <a:pPr algn="l" fontAlgn="ctr"/>
                      <a:r>
                        <a:rPr lang="ja-JP" altLang="en-US" sz="2000" u="none" strike="noStrike" dirty="0">
                          <a:solidFill>
                            <a:schemeClr val="tx1"/>
                          </a:solidFill>
                          <a:effectLst/>
                        </a:rPr>
                        <a:t>字数制限</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6</a:t>
                      </a:r>
                      <a:r>
                        <a:rPr lang="ja-JP" altLang="en-US" sz="2000" u="none" strike="noStrike">
                          <a:effectLst/>
                        </a:rPr>
                        <a:t>万字</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a:effectLst/>
                        </a:rPr>
                        <a:t>140</a:t>
                      </a:r>
                      <a:r>
                        <a:rPr lang="ja-JP" altLang="en-US" sz="2000" u="none" strike="noStrike">
                          <a:effectLst/>
                        </a:rPr>
                        <a:t>字</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ハッシュタグ　最大</a:t>
                      </a:r>
                      <a:r>
                        <a:rPr lang="en-US" altLang="ja-JP" sz="2000" u="none" strike="noStrike" dirty="0">
                          <a:effectLst/>
                        </a:rPr>
                        <a:t>30</a:t>
                      </a:r>
                      <a:r>
                        <a:rPr lang="ja-JP" altLang="en-US" sz="2000" u="none" strike="noStrike" dirty="0">
                          <a:effectLst/>
                        </a:rPr>
                        <a:t>個</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1</a:t>
                      </a:r>
                      <a:r>
                        <a:rPr lang="ja-JP" altLang="en-US" sz="2000" u="none" strike="noStrike" dirty="0">
                          <a:effectLst/>
                        </a:rPr>
                        <a:t>万字</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 xmlns:a16="http://schemas.microsoft.com/office/drawing/2014/main" val="337023048"/>
                  </a:ext>
                </a:extLst>
              </a:tr>
              <a:tr h="386862">
                <a:tc>
                  <a:txBody>
                    <a:bodyPr/>
                    <a:lstStyle/>
                    <a:p>
                      <a:pPr algn="l" fontAlgn="b"/>
                      <a:r>
                        <a:rPr lang="ja-JP" altLang="en-US" sz="2000" u="none" strike="noStrike" dirty="0">
                          <a:solidFill>
                            <a:schemeClr val="tx1"/>
                          </a:solidFill>
                          <a:effectLst/>
                        </a:rPr>
                        <a:t>拡散領域</a:t>
                      </a:r>
                      <a:endParaRPr lang="ja-JP" altLang="en-US" sz="2000" b="0" i="0" u="none" strike="noStrike" dirty="0">
                        <a:solidFill>
                          <a:schemeClr val="tx1"/>
                        </a:solidFill>
                        <a:effectLst/>
                        <a:latin typeface="Yu Gothic" panose="020B0400000000000000" pitchFamily="50" charset="-128"/>
                        <a:ea typeface="Yu Gothic" panose="020B0400000000000000" pitchFamily="50" charset="-128"/>
                      </a:endParaRPr>
                    </a:p>
                  </a:txBody>
                  <a:tcPr marL="9525" marR="9525" marT="9525" anchor="b"/>
                </a:tc>
                <a:tc>
                  <a:txBody>
                    <a:bodyPr/>
                    <a:lstStyle/>
                    <a:p>
                      <a:pPr algn="ctr" fontAlgn="ctr"/>
                      <a:r>
                        <a:rPr lang="ja-JP" altLang="en-US" sz="2000" u="none" strike="noStrike">
                          <a:effectLst/>
                        </a:rPr>
                        <a:t>△</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a:effectLst/>
                        </a:rPr>
                        <a:t>◎</a:t>
                      </a:r>
                      <a:endParaRPr lang="ja-JP" altLang="en-US" sz="2000" b="0" i="0" u="none" strike="noStrike">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ja-JP" altLang="en-US" sz="2000" u="none" strike="noStrike" dirty="0">
                          <a:effectLst/>
                        </a:rPr>
                        <a:t>〇</a:t>
                      </a:r>
                      <a:endParaRPr lang="ja-JP" altLang="en-US"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tc>
                  <a:txBody>
                    <a:bodyPr/>
                    <a:lstStyle/>
                    <a:p>
                      <a:pPr algn="ctr" fontAlgn="ctr"/>
                      <a:r>
                        <a:rPr lang="en-US" altLang="ja-JP" sz="2000" u="none" strike="noStrike" dirty="0">
                          <a:effectLst/>
                        </a:rPr>
                        <a:t>×</a:t>
                      </a:r>
                      <a:endParaRPr lang="en-US" altLang="ja-JP" sz="2000" b="0" i="0" u="none" strike="noStrike" dirty="0">
                        <a:solidFill>
                          <a:srgbClr val="000000"/>
                        </a:solidFill>
                        <a:effectLst/>
                        <a:latin typeface="Yu Gothic" panose="020B0400000000000000" pitchFamily="50" charset="-128"/>
                        <a:ea typeface="Yu Gothic" panose="020B0400000000000000" pitchFamily="50" charset="-128"/>
                      </a:endParaRPr>
                    </a:p>
                  </a:txBody>
                  <a:tcPr marL="9525" marR="9525" marT="9525" anchor="ctr"/>
                </a:tc>
                <a:extLst>
                  <a:ext uri="{0D108BD9-81ED-4DB2-BD59-A6C34878D82A}">
                    <a16:rowId xmlns="" xmlns:a16="http://schemas.microsoft.com/office/drawing/2014/main" val="1363673725"/>
                  </a:ext>
                </a:extLst>
              </a:tr>
            </a:tbl>
          </a:graphicData>
        </a:graphic>
      </p:graphicFrame>
      <p:sp>
        <p:nvSpPr>
          <p:cNvPr id="5" name="テキスト ボックス 4">
            <a:extLst>
              <a:ext uri="{FF2B5EF4-FFF2-40B4-BE49-F238E27FC236}">
                <a16:creationId xmlns="" xmlns:a16="http://schemas.microsoft.com/office/drawing/2014/main" id="{574C2D1E-C5CF-42F9-AE49-3C23E3D4DE82}"/>
              </a:ext>
            </a:extLst>
          </p:cNvPr>
          <p:cNvSpPr txBox="1"/>
          <p:nvPr/>
        </p:nvSpPr>
        <p:spPr>
          <a:xfrm>
            <a:off x="0" y="72810"/>
            <a:ext cx="5036736" cy="1354217"/>
          </a:xfrm>
          <a:prstGeom prst="rect">
            <a:avLst/>
          </a:prstGeom>
          <a:noFill/>
        </p:spPr>
        <p:txBody>
          <a:bodyPr wrap="square" rtlCol="0">
            <a:spAutoFit/>
          </a:bodyPr>
          <a:lstStyle/>
          <a:p>
            <a:r>
              <a:rPr kumimoji="1" lang="ja-JP" altLang="en-US" sz="5400" dirty="0">
                <a:latin typeface="+mj-ea"/>
                <a:ea typeface="+mj-ea"/>
              </a:rPr>
              <a:t>現状分析①</a:t>
            </a:r>
            <a:endParaRPr kumimoji="1" lang="en-US" altLang="ja-JP" sz="5400" dirty="0">
              <a:latin typeface="+mj-ea"/>
              <a:ea typeface="+mj-ea"/>
            </a:endParaRPr>
          </a:p>
          <a:p>
            <a:r>
              <a:rPr kumimoji="1" lang="en-US" altLang="ja-JP" sz="2800" dirty="0">
                <a:latin typeface="+mj-lt"/>
              </a:rPr>
              <a:t>SNS</a:t>
            </a:r>
            <a:r>
              <a:rPr kumimoji="1" lang="ja-JP" altLang="en-US" sz="2800" dirty="0">
                <a:latin typeface="+mj-lt"/>
              </a:rPr>
              <a:t>メイン機能の特徴まとめ</a:t>
            </a:r>
          </a:p>
        </p:txBody>
      </p:sp>
      <p:pic>
        <p:nvPicPr>
          <p:cNvPr id="11" name="図 10">
            <a:extLst>
              <a:ext uri="{FF2B5EF4-FFF2-40B4-BE49-F238E27FC236}">
                <a16:creationId xmlns="" xmlns:a16="http://schemas.microsoft.com/office/drawing/2014/main" id="{7E39B44F-325C-489A-869A-E79ED42D8B9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4731" t="8963" r="11917" b="6362"/>
          <a:stretch/>
        </p:blipFill>
        <p:spPr>
          <a:xfrm>
            <a:off x="3941676" y="1921332"/>
            <a:ext cx="835800" cy="832288"/>
          </a:xfrm>
          <a:prstGeom prst="roundRect">
            <a:avLst>
              <a:gd name="adj" fmla="val 23418"/>
            </a:avLst>
          </a:prstGeom>
        </p:spPr>
      </p:pic>
      <p:pic>
        <p:nvPicPr>
          <p:cNvPr id="9" name="図 8">
            <a:extLst>
              <a:ext uri="{FF2B5EF4-FFF2-40B4-BE49-F238E27FC236}">
                <a16:creationId xmlns="" xmlns:a16="http://schemas.microsoft.com/office/drawing/2014/main" id="{ECB21B18-6048-4CAA-A612-EB80172A157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3489" t="8946" r="14124" b="8391"/>
          <a:stretch/>
        </p:blipFill>
        <p:spPr>
          <a:xfrm>
            <a:off x="7723347" y="1858964"/>
            <a:ext cx="890934" cy="894656"/>
          </a:xfrm>
          <a:prstGeom prst="roundRect">
            <a:avLst>
              <a:gd name="adj" fmla="val 25610"/>
            </a:avLst>
          </a:prstGeom>
        </p:spPr>
      </p:pic>
      <p:pic>
        <p:nvPicPr>
          <p:cNvPr id="10" name="図 9">
            <a:extLst>
              <a:ext uri="{FF2B5EF4-FFF2-40B4-BE49-F238E27FC236}">
                <a16:creationId xmlns="" xmlns:a16="http://schemas.microsoft.com/office/drawing/2014/main" id="{628E288F-98D3-4953-9281-7972825654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21733" y="1890148"/>
            <a:ext cx="835624" cy="832288"/>
          </a:xfrm>
          <a:prstGeom prst="roundRect">
            <a:avLst>
              <a:gd name="adj" fmla="val 16668"/>
            </a:avLst>
          </a:prstGeom>
        </p:spPr>
      </p:pic>
      <p:pic>
        <p:nvPicPr>
          <p:cNvPr id="12" name="図 11">
            <a:extLst>
              <a:ext uri="{FF2B5EF4-FFF2-40B4-BE49-F238E27FC236}">
                <a16:creationId xmlns="" xmlns:a16="http://schemas.microsoft.com/office/drawing/2014/main" id="{BE8CDC2B-C8FE-4AA9-8390-58E789D1DB83}"/>
              </a:ext>
            </a:extLst>
          </p:cNvPr>
          <p:cNvPicPr>
            <a:picLocks noChangeAspect="1"/>
          </p:cNvPicPr>
          <p:nvPr/>
        </p:nvPicPr>
        <p:blipFill rotWithShape="1">
          <a:blip r:embed="rId5">
            <a:extLst>
              <a:ext uri="{28A0092B-C50C-407E-A947-70E740481C1C}">
                <a14:useLocalDpi xmlns:a14="http://schemas.microsoft.com/office/drawing/2010/main" val="0"/>
              </a:ext>
            </a:extLst>
          </a:blip>
          <a:srcRect l="9355" r="45579"/>
          <a:stretch/>
        </p:blipFill>
        <p:spPr>
          <a:xfrm>
            <a:off x="9603404" y="1862488"/>
            <a:ext cx="927566" cy="949976"/>
          </a:xfrm>
          <a:prstGeom prst="roundRect">
            <a:avLst>
              <a:gd name="adj" fmla="val 23984"/>
            </a:avLst>
          </a:prstGeom>
        </p:spPr>
      </p:pic>
      <p:sp>
        <p:nvSpPr>
          <p:cNvPr id="7" name="テキスト ボックス 6">
            <a:extLst>
              <a:ext uri="{FF2B5EF4-FFF2-40B4-BE49-F238E27FC236}">
                <a16:creationId xmlns="" xmlns:a16="http://schemas.microsoft.com/office/drawing/2014/main" id="{CFA55BE5-F0DA-4766-8FEB-856BB53B4927}"/>
              </a:ext>
            </a:extLst>
          </p:cNvPr>
          <p:cNvSpPr txBox="1"/>
          <p:nvPr/>
        </p:nvSpPr>
        <p:spPr>
          <a:xfrm>
            <a:off x="6594544" y="609741"/>
            <a:ext cx="5427878" cy="646331"/>
          </a:xfrm>
          <a:prstGeom prst="rect">
            <a:avLst/>
          </a:prstGeom>
          <a:noFill/>
        </p:spPr>
        <p:txBody>
          <a:bodyPr wrap="square" rtlCol="0">
            <a:spAutoFit/>
          </a:bodyPr>
          <a:lstStyle/>
          <a:p>
            <a:r>
              <a:rPr kumimoji="1" lang="ja-JP" altLang="en-US" dirty="0"/>
              <a:t>◎</a:t>
            </a:r>
            <a:r>
              <a:rPr kumimoji="1" lang="en-US" altLang="ja-JP" dirty="0"/>
              <a:t>…</a:t>
            </a:r>
            <a:r>
              <a:rPr kumimoji="1" lang="ja-JP" altLang="en-US" dirty="0"/>
              <a:t>非常に適している　　　〇</a:t>
            </a:r>
            <a:r>
              <a:rPr kumimoji="1" lang="en-US" altLang="ja-JP" dirty="0"/>
              <a:t>…</a:t>
            </a:r>
            <a:r>
              <a:rPr lang="ja-JP" altLang="en-US" dirty="0"/>
              <a:t>適して</a:t>
            </a:r>
            <a:r>
              <a:rPr kumimoji="1" lang="ja-JP" altLang="en-US" dirty="0"/>
              <a:t>いる</a:t>
            </a:r>
            <a:endParaRPr kumimoji="1" lang="en-US" altLang="ja-JP" dirty="0"/>
          </a:p>
          <a:p>
            <a:r>
              <a:rPr lang="ja-JP" altLang="en-US" dirty="0"/>
              <a:t>△</a:t>
            </a:r>
            <a:r>
              <a:rPr lang="en-US" altLang="ja-JP" dirty="0"/>
              <a:t>…</a:t>
            </a:r>
            <a:r>
              <a:rPr lang="ja-JP" altLang="en-US" dirty="0"/>
              <a:t>あまり適していない　　</a:t>
            </a:r>
            <a:r>
              <a:rPr lang="en-US" altLang="ja-JP" dirty="0"/>
              <a:t>×…</a:t>
            </a:r>
            <a:r>
              <a:rPr lang="ja-JP" altLang="en-US" dirty="0"/>
              <a:t>適していない</a:t>
            </a:r>
            <a:endParaRPr kumimoji="1" lang="ja-JP" altLang="en-US" dirty="0"/>
          </a:p>
        </p:txBody>
      </p:sp>
      <p:sp>
        <p:nvSpPr>
          <p:cNvPr id="8" name="四角形: 角を丸くする 7">
            <a:extLst>
              <a:ext uri="{FF2B5EF4-FFF2-40B4-BE49-F238E27FC236}">
                <a16:creationId xmlns="" xmlns:a16="http://schemas.microsoft.com/office/drawing/2014/main" id="{6C5B22F4-384A-4FC4-8BB3-660D213D3CD6}"/>
              </a:ext>
            </a:extLst>
          </p:cNvPr>
          <p:cNvSpPr/>
          <p:nvPr/>
        </p:nvSpPr>
        <p:spPr>
          <a:xfrm>
            <a:off x="6192211" y="500481"/>
            <a:ext cx="5830211" cy="82971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日付プレースホルダー 2">
            <a:extLst>
              <a:ext uri="{FF2B5EF4-FFF2-40B4-BE49-F238E27FC236}">
                <a16:creationId xmlns="" xmlns:a16="http://schemas.microsoft.com/office/drawing/2014/main" id="{D7DBCB7B-C95D-4539-8635-D17D89365669}"/>
              </a:ext>
            </a:extLst>
          </p:cNvPr>
          <p:cNvSpPr>
            <a:spLocks noGrp="1"/>
          </p:cNvSpPr>
          <p:nvPr>
            <p:ph type="dt" sz="half" idx="10"/>
          </p:nvPr>
        </p:nvSpPr>
        <p:spPr/>
        <p:txBody>
          <a:bodyPr/>
          <a:lstStyle/>
          <a:p>
            <a:r>
              <a:rPr kumimoji="1" lang="en-US" altLang="ja-JP"/>
              <a:t>2017/12/16</a:t>
            </a:r>
            <a:endParaRPr kumimoji="1" lang="ja-JP" altLang="en-US"/>
          </a:p>
        </p:txBody>
      </p:sp>
      <p:sp>
        <p:nvSpPr>
          <p:cNvPr id="13" name="スライド番号プレースホルダー 12">
            <a:extLst>
              <a:ext uri="{FF2B5EF4-FFF2-40B4-BE49-F238E27FC236}">
                <a16:creationId xmlns="" xmlns:a16="http://schemas.microsoft.com/office/drawing/2014/main" id="{AB0CD0F5-AAE1-4560-9992-0FF0AA6AFFE7}"/>
              </a:ext>
            </a:extLst>
          </p:cNvPr>
          <p:cNvSpPr>
            <a:spLocks noGrp="1"/>
          </p:cNvSpPr>
          <p:nvPr>
            <p:ph type="sldNum" sz="quarter" idx="12"/>
          </p:nvPr>
        </p:nvSpPr>
        <p:spPr/>
        <p:txBody>
          <a:bodyPr/>
          <a:lstStyle/>
          <a:p>
            <a:fld id="{614497F5-5DE3-4238-892C-5C8A74B78644}" type="slidenum">
              <a:rPr kumimoji="1" lang="ja-JP" altLang="en-US" smtClean="0"/>
              <a:t>6</a:t>
            </a:fld>
            <a:endParaRPr kumimoji="1" lang="ja-JP" altLang="en-US"/>
          </a:p>
        </p:txBody>
      </p:sp>
      <p:sp>
        <p:nvSpPr>
          <p:cNvPr id="14" name="角丸四角形 1">
            <a:extLst>
              <a:ext uri="{FF2B5EF4-FFF2-40B4-BE49-F238E27FC236}">
                <a16:creationId xmlns="" xmlns:a16="http://schemas.microsoft.com/office/drawing/2014/main" id="{51037089-CF58-416B-9BE3-F7371314A17F}"/>
              </a:ext>
            </a:extLst>
          </p:cNvPr>
          <p:cNvSpPr/>
          <p:nvPr/>
        </p:nvSpPr>
        <p:spPr>
          <a:xfrm>
            <a:off x="9138464" y="4502769"/>
            <a:ext cx="1828800" cy="1919416"/>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5" name="ホームベース 5">
            <a:extLst>
              <a:ext uri="{FF2B5EF4-FFF2-40B4-BE49-F238E27FC236}">
                <a16:creationId xmlns="" xmlns:a16="http://schemas.microsoft.com/office/drawing/2014/main" id="{802D3F5F-3158-47E1-A701-34E29F08C1B3}"/>
              </a:ext>
            </a:extLst>
          </p:cNvPr>
          <p:cNvSpPr/>
          <p:nvPr/>
        </p:nvSpPr>
        <p:spPr>
          <a:xfrm>
            <a:off x="6088057" y="4696407"/>
            <a:ext cx="3015050" cy="1573427"/>
          </a:xfrm>
          <a:prstGeom prst="homePlat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 xmlns:a16="http://schemas.microsoft.com/office/drawing/2014/main" id="{465B73E0-79CC-428E-BBA4-913E6FB0742E}"/>
              </a:ext>
            </a:extLst>
          </p:cNvPr>
          <p:cNvSpPr txBox="1"/>
          <p:nvPr/>
        </p:nvSpPr>
        <p:spPr>
          <a:xfrm>
            <a:off x="6272726" y="4925129"/>
            <a:ext cx="2073942" cy="1477328"/>
          </a:xfrm>
          <a:prstGeom prst="rect">
            <a:avLst/>
          </a:prstGeom>
          <a:noFill/>
        </p:spPr>
        <p:txBody>
          <a:bodyPr wrap="square" rtlCol="0">
            <a:spAutoFit/>
          </a:bodyPr>
          <a:lstStyle/>
          <a:p>
            <a:r>
              <a:rPr kumimoji="1" lang="ja-JP" altLang="en-US" dirty="0"/>
              <a:t>他の</a:t>
            </a:r>
            <a:r>
              <a:rPr kumimoji="1" lang="en-US" altLang="ja-JP" dirty="0"/>
              <a:t>SNS</a:t>
            </a:r>
            <a:r>
              <a:rPr lang="ja-JP" altLang="en-US" dirty="0"/>
              <a:t>が</a:t>
            </a:r>
            <a:r>
              <a:rPr kumimoji="1" lang="ja-JP" altLang="en-US" dirty="0"/>
              <a:t>強みとしている拡散力や顧客交流</a:t>
            </a:r>
            <a:r>
              <a:rPr lang="ja-JP" altLang="en-US" dirty="0"/>
              <a:t>には適していない！</a:t>
            </a:r>
            <a:endParaRPr lang="en-US" altLang="ja-JP" dirty="0"/>
          </a:p>
          <a:p>
            <a:endParaRPr kumimoji="1" lang="ja-JP" altLang="en-US" dirty="0"/>
          </a:p>
        </p:txBody>
      </p:sp>
    </p:spTree>
    <p:extLst>
      <p:ext uri="{BB962C8B-B14F-4D97-AF65-F5344CB8AC3E}">
        <p14:creationId xmlns:p14="http://schemas.microsoft.com/office/powerpoint/2010/main" val="349951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750"/>
                                        <p:tgtEl>
                                          <p:spTgt spid="14"/>
                                        </p:tgtEl>
                                      </p:cBhvr>
                                    </p:animEffect>
                                    <p:anim calcmode="lin" valueType="num">
                                      <p:cBhvr>
                                        <p:cTn id="8" dur="750" fill="hold"/>
                                        <p:tgtEl>
                                          <p:spTgt spid="14"/>
                                        </p:tgtEl>
                                        <p:attrNameLst>
                                          <p:attrName>ppt_x</p:attrName>
                                        </p:attrNameLst>
                                      </p:cBhvr>
                                      <p:tavLst>
                                        <p:tav tm="0">
                                          <p:val>
                                            <p:strVal val="#ppt_x"/>
                                          </p:val>
                                        </p:tav>
                                        <p:tav tm="100000">
                                          <p:val>
                                            <p:strVal val="#ppt_x"/>
                                          </p:val>
                                        </p:tav>
                                      </p:tavLst>
                                    </p:anim>
                                    <p:anim calcmode="lin" valueType="num">
                                      <p:cBhvr>
                                        <p:cTn id="9" dur="75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750"/>
                                        <p:tgtEl>
                                          <p:spTgt spid="15"/>
                                        </p:tgtEl>
                                      </p:cBhvr>
                                    </p:animEffect>
                                    <p:anim calcmode="lin" valueType="num">
                                      <p:cBhvr>
                                        <p:cTn id="13" dur="750" fill="hold"/>
                                        <p:tgtEl>
                                          <p:spTgt spid="15"/>
                                        </p:tgtEl>
                                        <p:attrNameLst>
                                          <p:attrName>ppt_x</p:attrName>
                                        </p:attrNameLst>
                                      </p:cBhvr>
                                      <p:tavLst>
                                        <p:tav tm="0">
                                          <p:val>
                                            <p:strVal val="#ppt_x"/>
                                          </p:val>
                                        </p:tav>
                                        <p:tav tm="100000">
                                          <p:val>
                                            <p:strVal val="#ppt_x"/>
                                          </p:val>
                                        </p:tav>
                                      </p:tavLst>
                                    </p:anim>
                                    <p:anim calcmode="lin" valueType="num">
                                      <p:cBhvr>
                                        <p:cTn id="14" dur="75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anim calcmode="lin" valueType="num">
                                      <p:cBhvr>
                                        <p:cTn id="18" dur="750" fill="hold"/>
                                        <p:tgtEl>
                                          <p:spTgt spid="16"/>
                                        </p:tgtEl>
                                        <p:attrNameLst>
                                          <p:attrName>ppt_x</p:attrName>
                                        </p:attrNameLst>
                                      </p:cBhvr>
                                      <p:tavLst>
                                        <p:tav tm="0">
                                          <p:val>
                                            <p:strVal val="#ppt_x"/>
                                          </p:val>
                                        </p:tav>
                                        <p:tav tm="100000">
                                          <p:val>
                                            <p:strVal val="#ppt_x"/>
                                          </p:val>
                                        </p:tav>
                                      </p:tavLst>
                                    </p:anim>
                                    <p:anim calcmode="lin" valueType="num">
                                      <p:cBhvr>
                                        <p:cTn id="19" dur="75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角丸四角形 3">
            <a:extLst>
              <a:ext uri="{FF2B5EF4-FFF2-40B4-BE49-F238E27FC236}">
                <a16:creationId xmlns="" xmlns:a16="http://schemas.microsoft.com/office/drawing/2014/main" id="{FCB2F40A-B3D2-4AC2-9946-C9C107730456}"/>
              </a:ext>
            </a:extLst>
          </p:cNvPr>
          <p:cNvSpPr/>
          <p:nvPr/>
        </p:nvSpPr>
        <p:spPr>
          <a:xfrm>
            <a:off x="314578" y="1761175"/>
            <a:ext cx="11396538" cy="2625978"/>
          </a:xfrm>
          <a:prstGeom prst="round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 xmlns:a16="http://schemas.microsoft.com/office/drawing/2014/main" id="{5625D851-CE20-4B12-B57B-80712A3E7977}"/>
              </a:ext>
            </a:extLst>
          </p:cNvPr>
          <p:cNvSpPr>
            <a:spLocks noGrp="1"/>
          </p:cNvSpPr>
          <p:nvPr>
            <p:ph type="title"/>
          </p:nvPr>
        </p:nvSpPr>
        <p:spPr>
          <a:xfrm>
            <a:off x="0" y="34654"/>
            <a:ext cx="10515600" cy="1325563"/>
          </a:xfrm>
        </p:spPr>
        <p:txBody>
          <a:bodyPr>
            <a:normAutofit/>
          </a:bodyPr>
          <a:lstStyle/>
          <a:p>
            <a:r>
              <a:rPr kumimoji="1" lang="ja-JP" altLang="en-US" sz="5400" dirty="0"/>
              <a:t>問題意識</a:t>
            </a:r>
          </a:p>
        </p:txBody>
      </p:sp>
      <p:sp>
        <p:nvSpPr>
          <p:cNvPr id="7" name="テキスト ボックス 6">
            <a:extLst>
              <a:ext uri="{FF2B5EF4-FFF2-40B4-BE49-F238E27FC236}">
                <a16:creationId xmlns="" xmlns:a16="http://schemas.microsoft.com/office/drawing/2014/main" id="{A5FF216A-4951-4F87-A407-7067326362DD}"/>
              </a:ext>
            </a:extLst>
          </p:cNvPr>
          <p:cNvSpPr txBox="1"/>
          <p:nvPr/>
        </p:nvSpPr>
        <p:spPr>
          <a:xfrm>
            <a:off x="785930" y="2390794"/>
            <a:ext cx="10620139" cy="1569660"/>
          </a:xfrm>
          <a:prstGeom prst="rect">
            <a:avLst/>
          </a:prstGeom>
          <a:noFill/>
        </p:spPr>
        <p:txBody>
          <a:bodyPr wrap="square" rtlCol="0">
            <a:spAutoFit/>
          </a:bodyPr>
          <a:lstStyle/>
          <a:p>
            <a:r>
              <a:rPr lang="ja-JP" altLang="en-US" sz="3200" dirty="0"/>
              <a:t>双方向性や拡散力では</a:t>
            </a:r>
            <a:r>
              <a:rPr lang="en-US" altLang="ja-JP" sz="3200" dirty="0"/>
              <a:t>Facebook</a:t>
            </a:r>
            <a:r>
              <a:rPr lang="ja-JP" altLang="en-US" sz="3200" dirty="0"/>
              <a:t>・</a:t>
            </a:r>
            <a:r>
              <a:rPr lang="en-US" altLang="ja-JP" sz="3200" dirty="0"/>
              <a:t>Twitter</a:t>
            </a:r>
            <a:r>
              <a:rPr lang="ja-JP" altLang="en-US" sz="3200" dirty="0"/>
              <a:t>・</a:t>
            </a:r>
            <a:r>
              <a:rPr lang="en-US" altLang="ja-JP" sz="3200" dirty="0"/>
              <a:t>Instagram</a:t>
            </a:r>
            <a:r>
              <a:rPr lang="ja-JP" altLang="en-US" sz="3200" dirty="0"/>
              <a:t>に劣ってしまうが、これらに勝る</a:t>
            </a:r>
            <a:r>
              <a:rPr lang="en-US" altLang="ja-JP" sz="3200" dirty="0"/>
              <a:t>LINE</a:t>
            </a:r>
            <a:r>
              <a:rPr lang="ja-JP" altLang="en-US" sz="3200" dirty="0"/>
              <a:t>ならでは</a:t>
            </a:r>
            <a:r>
              <a:rPr lang="ja-JP" altLang="en-US" sz="3200" dirty="0" err="1"/>
              <a:t>の</a:t>
            </a:r>
            <a:r>
              <a:rPr lang="ja-JP" altLang="en-US" sz="3200" dirty="0"/>
              <a:t>特性とは何だろうか？</a:t>
            </a:r>
            <a:endParaRPr lang="en-US" altLang="ja-JP" sz="3200" dirty="0"/>
          </a:p>
        </p:txBody>
      </p:sp>
      <p:sp>
        <p:nvSpPr>
          <p:cNvPr id="6" name="日付プレースホルダー 5">
            <a:extLst>
              <a:ext uri="{FF2B5EF4-FFF2-40B4-BE49-F238E27FC236}">
                <a16:creationId xmlns="" xmlns:a16="http://schemas.microsoft.com/office/drawing/2014/main" id="{2D814563-16A9-4D37-BDAA-AB29B2A4BCE1}"/>
              </a:ext>
            </a:extLst>
          </p:cNvPr>
          <p:cNvSpPr>
            <a:spLocks noGrp="1"/>
          </p:cNvSpPr>
          <p:nvPr>
            <p:ph type="dt" sz="half" idx="10"/>
          </p:nvPr>
        </p:nvSpPr>
        <p:spPr/>
        <p:txBody>
          <a:bodyPr/>
          <a:lstStyle/>
          <a:p>
            <a:r>
              <a:rPr kumimoji="1" lang="en-US" altLang="ja-JP"/>
              <a:t>2017/12/16</a:t>
            </a:r>
            <a:endParaRPr kumimoji="1" lang="ja-JP" altLang="en-US"/>
          </a:p>
        </p:txBody>
      </p:sp>
      <p:sp>
        <p:nvSpPr>
          <p:cNvPr id="13" name="スライド番号プレースホルダー 12">
            <a:extLst>
              <a:ext uri="{FF2B5EF4-FFF2-40B4-BE49-F238E27FC236}">
                <a16:creationId xmlns="" xmlns:a16="http://schemas.microsoft.com/office/drawing/2014/main" id="{33E004DD-CA48-4A2C-8E97-1228F6219D1E}"/>
              </a:ext>
            </a:extLst>
          </p:cNvPr>
          <p:cNvSpPr>
            <a:spLocks noGrp="1"/>
          </p:cNvSpPr>
          <p:nvPr>
            <p:ph type="sldNum" sz="quarter" idx="12"/>
          </p:nvPr>
        </p:nvSpPr>
        <p:spPr/>
        <p:txBody>
          <a:bodyPr/>
          <a:lstStyle/>
          <a:p>
            <a:fld id="{614497F5-5DE3-4238-892C-5C8A74B78644}" type="slidenum">
              <a:rPr kumimoji="1" lang="ja-JP" altLang="en-US" smtClean="0"/>
              <a:t>7</a:t>
            </a:fld>
            <a:endParaRPr kumimoji="1" lang="ja-JP" altLang="en-US"/>
          </a:p>
        </p:txBody>
      </p:sp>
      <p:pic>
        <p:nvPicPr>
          <p:cNvPr id="11" name="図 10">
            <a:extLst>
              <a:ext uri="{FF2B5EF4-FFF2-40B4-BE49-F238E27FC236}">
                <a16:creationId xmlns="" xmlns:a16="http://schemas.microsoft.com/office/drawing/2014/main" id="{7A5B2DC2-A8A7-4759-8234-DE7CEE44A6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3666" y="4154356"/>
            <a:ext cx="2420471" cy="2420471"/>
          </a:xfrm>
          <a:prstGeom prst="rect">
            <a:avLst/>
          </a:prstGeom>
        </p:spPr>
      </p:pic>
      <p:sp>
        <p:nvSpPr>
          <p:cNvPr id="17" name="楕円 16">
            <a:extLst>
              <a:ext uri="{FF2B5EF4-FFF2-40B4-BE49-F238E27FC236}">
                <a16:creationId xmlns="" xmlns:a16="http://schemas.microsoft.com/office/drawing/2014/main" id="{187435AE-EB72-4292-A51D-15B9123B241D}"/>
              </a:ext>
            </a:extLst>
          </p:cNvPr>
          <p:cNvSpPr/>
          <p:nvPr/>
        </p:nvSpPr>
        <p:spPr>
          <a:xfrm>
            <a:off x="9224692" y="4356063"/>
            <a:ext cx="880782" cy="1008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 xmlns:a16="http://schemas.microsoft.com/office/drawing/2014/main" id="{9A64A730-C721-4F89-8E1B-556099A848B8}"/>
              </a:ext>
            </a:extLst>
          </p:cNvPr>
          <p:cNvSpPr txBox="1"/>
          <p:nvPr/>
        </p:nvSpPr>
        <p:spPr>
          <a:xfrm>
            <a:off x="9382695" y="4568765"/>
            <a:ext cx="564776" cy="584775"/>
          </a:xfrm>
          <a:prstGeom prst="rect">
            <a:avLst/>
          </a:prstGeom>
          <a:noFill/>
        </p:spPr>
        <p:txBody>
          <a:bodyPr wrap="square" rtlCol="0">
            <a:spAutoFit/>
          </a:bodyPr>
          <a:lstStyle/>
          <a:p>
            <a:r>
              <a:rPr kumimoji="1" lang="ja-JP" altLang="en-US" sz="3200" dirty="0"/>
              <a:t>？</a:t>
            </a:r>
          </a:p>
        </p:txBody>
      </p:sp>
    </p:spTree>
    <p:extLst>
      <p:ext uri="{BB962C8B-B14F-4D97-AF65-F5344CB8AC3E}">
        <p14:creationId xmlns:p14="http://schemas.microsoft.com/office/powerpoint/2010/main" val="2024693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矢印: 右カーブ 6">
            <a:extLst>
              <a:ext uri="{FF2B5EF4-FFF2-40B4-BE49-F238E27FC236}">
                <a16:creationId xmlns="" xmlns:a16="http://schemas.microsoft.com/office/drawing/2014/main" id="{AA6B8BA3-7F6F-4CB3-9369-389C8E123A65}"/>
              </a:ext>
            </a:extLst>
          </p:cNvPr>
          <p:cNvSpPr/>
          <p:nvPr/>
        </p:nvSpPr>
        <p:spPr>
          <a:xfrm>
            <a:off x="162476" y="3744902"/>
            <a:ext cx="1050285" cy="2408715"/>
          </a:xfrm>
          <a:prstGeom prst="curvedRightArrow">
            <a:avLst>
              <a:gd name="adj1" fmla="val 32480"/>
              <a:gd name="adj2" fmla="val 57074"/>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 name="正方形/長方形 3">
            <a:extLst>
              <a:ext uri="{FF2B5EF4-FFF2-40B4-BE49-F238E27FC236}">
                <a16:creationId xmlns="" xmlns:a16="http://schemas.microsoft.com/office/drawing/2014/main" id="{7AB6AAD8-DE50-4E40-8110-B9593FA3296D}"/>
              </a:ext>
            </a:extLst>
          </p:cNvPr>
          <p:cNvSpPr/>
          <p:nvPr/>
        </p:nvSpPr>
        <p:spPr>
          <a:xfrm>
            <a:off x="907676" y="3369852"/>
            <a:ext cx="11027649" cy="1238420"/>
          </a:xfrm>
          <a:prstGeom prst="rect">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コンテンツ プレースホルダー 2"/>
          <p:cNvSpPr>
            <a:spLocks noGrp="1"/>
          </p:cNvSpPr>
          <p:nvPr>
            <p:ph idx="1"/>
          </p:nvPr>
        </p:nvSpPr>
        <p:spPr>
          <a:xfrm>
            <a:off x="837073" y="1070263"/>
            <a:ext cx="10253043" cy="1573578"/>
          </a:xfrm>
        </p:spPr>
        <p:txBody>
          <a:bodyPr>
            <a:normAutofit fontScale="85000" lnSpcReduction="20000"/>
          </a:bodyPr>
          <a:lstStyle/>
          <a:p>
            <a:pPr marL="0" indent="0">
              <a:buNone/>
            </a:pPr>
            <a:r>
              <a:rPr kumimoji="1" lang="ja-JP" altLang="en-US" dirty="0"/>
              <a:t>　</a:t>
            </a:r>
            <a:r>
              <a:rPr kumimoji="1" lang="ja-JP" altLang="en-US" sz="1600" dirty="0"/>
              <a:t>目的　</a:t>
            </a:r>
            <a:r>
              <a:rPr lang="ja-JP" altLang="en-US" sz="1600" dirty="0"/>
              <a:t>：</a:t>
            </a:r>
            <a:r>
              <a:rPr lang="en-US" altLang="ja-JP" sz="1600" dirty="0"/>
              <a:t>LINE</a:t>
            </a:r>
            <a:r>
              <a:rPr lang="ja-JP" altLang="en-US" sz="1600" dirty="0"/>
              <a:t>公式アカウントの強みについて論文や雑誌記事では</a:t>
            </a:r>
            <a:endParaRPr lang="en-US" altLang="ja-JP" sz="1600" dirty="0"/>
          </a:p>
          <a:p>
            <a:pPr marL="0" indent="0">
              <a:buNone/>
            </a:pPr>
            <a:r>
              <a:rPr lang="ja-JP" altLang="en-US" sz="1600" dirty="0"/>
              <a:t>　　　　　　載っていない部分を調査するため</a:t>
            </a:r>
            <a:endParaRPr lang="en-US" altLang="ja-JP" sz="1600" dirty="0"/>
          </a:p>
          <a:p>
            <a:pPr marL="0" indent="0">
              <a:buNone/>
            </a:pPr>
            <a:r>
              <a:rPr kumimoji="1" lang="ja-JP" altLang="en-US" sz="1600" dirty="0"/>
              <a:t>調査期間：</a:t>
            </a:r>
            <a:r>
              <a:rPr kumimoji="1" lang="en-US" altLang="ja-JP" sz="1600" dirty="0"/>
              <a:t>2017</a:t>
            </a:r>
            <a:r>
              <a:rPr kumimoji="1" lang="ja-JP" altLang="en-US" sz="1600" dirty="0"/>
              <a:t>年</a:t>
            </a:r>
            <a:r>
              <a:rPr kumimoji="1" lang="en-US" altLang="ja-JP" sz="1600" dirty="0"/>
              <a:t>7</a:t>
            </a:r>
            <a:r>
              <a:rPr kumimoji="1" lang="ja-JP" altLang="en-US" sz="1600" dirty="0"/>
              <a:t>月</a:t>
            </a:r>
            <a:r>
              <a:rPr kumimoji="1" lang="en-US" altLang="ja-JP" sz="1600" dirty="0"/>
              <a:t>10</a:t>
            </a:r>
            <a:r>
              <a:rPr kumimoji="1" lang="ja-JP" altLang="en-US" sz="1600" dirty="0"/>
              <a:t>日～</a:t>
            </a:r>
            <a:r>
              <a:rPr kumimoji="1" lang="en-US" altLang="ja-JP" sz="1600" dirty="0"/>
              <a:t>7</a:t>
            </a:r>
            <a:r>
              <a:rPr kumimoji="1" lang="ja-JP" altLang="en-US" sz="1600" dirty="0"/>
              <a:t>月</a:t>
            </a:r>
            <a:r>
              <a:rPr kumimoji="1" lang="en-US" altLang="ja-JP" sz="1600" dirty="0"/>
              <a:t>17</a:t>
            </a:r>
            <a:r>
              <a:rPr kumimoji="1" lang="ja-JP" altLang="en-US" sz="1600" dirty="0"/>
              <a:t>日</a:t>
            </a:r>
            <a:endParaRPr kumimoji="1" lang="en-US" altLang="ja-JP" sz="1600" dirty="0"/>
          </a:p>
          <a:p>
            <a:pPr marL="0" indent="0">
              <a:buNone/>
            </a:pPr>
            <a:r>
              <a:rPr lang="ja-JP" altLang="en-US" sz="1600" dirty="0"/>
              <a:t>調査対象：</a:t>
            </a:r>
            <a:r>
              <a:rPr lang="en-US" altLang="ja-JP" sz="1600" dirty="0"/>
              <a:t>10</a:t>
            </a:r>
            <a:r>
              <a:rPr lang="ja-JP" altLang="en-US" sz="1600" dirty="0"/>
              <a:t>代～</a:t>
            </a:r>
            <a:r>
              <a:rPr lang="en-US" altLang="ja-JP" sz="1600" dirty="0"/>
              <a:t>50</a:t>
            </a:r>
            <a:r>
              <a:rPr lang="ja-JP" altLang="en-US" sz="1600" dirty="0"/>
              <a:t>代、男女　</a:t>
            </a:r>
            <a:r>
              <a:rPr lang="en-US" altLang="ja-JP" sz="1600" dirty="0"/>
              <a:t>35</a:t>
            </a:r>
            <a:r>
              <a:rPr lang="ja-JP" altLang="en-US" sz="1600" dirty="0"/>
              <a:t>名</a:t>
            </a:r>
            <a:endParaRPr lang="en-US" altLang="ja-JP" sz="1600" dirty="0"/>
          </a:p>
          <a:p>
            <a:pPr marL="0" indent="0">
              <a:buNone/>
            </a:pPr>
            <a:r>
              <a:rPr kumimoji="1" lang="ja-JP" altLang="en-US" sz="1600" dirty="0"/>
              <a:t>調査方法：聞き取り調査</a:t>
            </a:r>
            <a:endParaRPr kumimoji="1" lang="en-US" altLang="ja-JP" sz="1600" dirty="0"/>
          </a:p>
          <a:p>
            <a:pPr marL="0" indent="0">
              <a:buNone/>
            </a:pPr>
            <a:endParaRPr kumimoji="1" lang="en-US" altLang="ja-JP" sz="1900" dirty="0"/>
          </a:p>
          <a:p>
            <a:pPr marL="0" indent="0">
              <a:buNone/>
            </a:pPr>
            <a:endParaRPr kumimoji="1" lang="en-US" altLang="ja-JP" dirty="0"/>
          </a:p>
        </p:txBody>
      </p:sp>
      <p:sp>
        <p:nvSpPr>
          <p:cNvPr id="2" name="タイトル 1"/>
          <p:cNvSpPr>
            <a:spLocks noGrp="1"/>
          </p:cNvSpPr>
          <p:nvPr>
            <p:ph type="title"/>
          </p:nvPr>
        </p:nvSpPr>
        <p:spPr>
          <a:xfrm>
            <a:off x="162476" y="271155"/>
            <a:ext cx="9387241" cy="717040"/>
          </a:xfrm>
        </p:spPr>
        <p:txBody>
          <a:bodyPr>
            <a:noAutofit/>
          </a:bodyPr>
          <a:lstStyle/>
          <a:p>
            <a:r>
              <a:rPr kumimoji="1" lang="en-US" altLang="ja-JP" sz="2800" dirty="0"/>
              <a:t>LINE</a:t>
            </a:r>
            <a:r>
              <a:rPr kumimoji="1" lang="ja-JP" altLang="en-US" sz="2800" dirty="0"/>
              <a:t>公式アカウントに関する</a:t>
            </a:r>
            <a:r>
              <a:rPr kumimoji="1" lang="en-US" altLang="ja-JP" sz="2800" dirty="0"/>
              <a:t/>
            </a:r>
            <a:br>
              <a:rPr kumimoji="1" lang="en-US" altLang="ja-JP" sz="2800" dirty="0"/>
            </a:br>
            <a:r>
              <a:rPr kumimoji="1" lang="ja-JP" altLang="en-US" sz="2800" dirty="0"/>
              <a:t>事前聞き取り調査</a:t>
            </a:r>
          </a:p>
        </p:txBody>
      </p:sp>
      <p:sp>
        <p:nvSpPr>
          <p:cNvPr id="15" name="タイトル 1">
            <a:extLst>
              <a:ext uri="{FF2B5EF4-FFF2-40B4-BE49-F238E27FC236}">
                <a16:creationId xmlns="" xmlns:a16="http://schemas.microsoft.com/office/drawing/2014/main" id="{FE31097F-BCD2-489D-8654-E4467B4844CA}"/>
              </a:ext>
            </a:extLst>
          </p:cNvPr>
          <p:cNvSpPr txBox="1">
            <a:spLocks/>
          </p:cNvSpPr>
          <p:nvPr/>
        </p:nvSpPr>
        <p:spPr>
          <a:xfrm>
            <a:off x="128035" y="2636787"/>
            <a:ext cx="6151418" cy="8686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200" dirty="0"/>
              <a:t>新たに分かったこと</a:t>
            </a:r>
          </a:p>
        </p:txBody>
      </p:sp>
      <p:cxnSp>
        <p:nvCxnSpPr>
          <p:cNvPr id="19" name="直線コネクタ 18">
            <a:extLst>
              <a:ext uri="{FF2B5EF4-FFF2-40B4-BE49-F238E27FC236}">
                <a16:creationId xmlns="" xmlns:a16="http://schemas.microsoft.com/office/drawing/2014/main" id="{037D4058-C684-4FD1-8A65-FAFD37CB31FE}"/>
              </a:ext>
            </a:extLst>
          </p:cNvPr>
          <p:cNvCxnSpPr>
            <a:cxnSpLocks/>
          </p:cNvCxnSpPr>
          <p:nvPr/>
        </p:nvCxnSpPr>
        <p:spPr>
          <a:xfrm>
            <a:off x="262899" y="2646701"/>
            <a:ext cx="11505522"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1" name="四角形: 角を丸くする 20">
            <a:extLst>
              <a:ext uri="{FF2B5EF4-FFF2-40B4-BE49-F238E27FC236}">
                <a16:creationId xmlns="" xmlns:a16="http://schemas.microsoft.com/office/drawing/2014/main" id="{872122CD-ABB3-4BD2-A2EF-1EF4F933C6CD}"/>
              </a:ext>
            </a:extLst>
          </p:cNvPr>
          <p:cNvSpPr/>
          <p:nvPr/>
        </p:nvSpPr>
        <p:spPr>
          <a:xfrm>
            <a:off x="1237535" y="4834011"/>
            <a:ext cx="10360908" cy="1821171"/>
          </a:xfrm>
          <a:prstGeom prst="round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tx1"/>
              </a:solidFill>
            </a:endParaRPr>
          </a:p>
        </p:txBody>
      </p:sp>
      <p:sp>
        <p:nvSpPr>
          <p:cNvPr id="16" name="テキスト ボックス 15">
            <a:extLst>
              <a:ext uri="{FF2B5EF4-FFF2-40B4-BE49-F238E27FC236}">
                <a16:creationId xmlns="" xmlns:a16="http://schemas.microsoft.com/office/drawing/2014/main" id="{62F4A6F6-19E5-440D-B6E8-23175D5C5106}"/>
              </a:ext>
            </a:extLst>
          </p:cNvPr>
          <p:cNvSpPr txBox="1"/>
          <p:nvPr/>
        </p:nvSpPr>
        <p:spPr>
          <a:xfrm>
            <a:off x="1095810" y="3573248"/>
            <a:ext cx="11078354" cy="830997"/>
          </a:xfrm>
          <a:prstGeom prst="rect">
            <a:avLst/>
          </a:prstGeom>
          <a:noFill/>
        </p:spPr>
        <p:txBody>
          <a:bodyPr wrap="square" rtlCol="0">
            <a:spAutoFit/>
          </a:bodyPr>
          <a:lstStyle/>
          <a:p>
            <a:pPr marL="457200" indent="-457200">
              <a:buFont typeface="+mj-lt"/>
              <a:buAutoNum type="arabicPeriod"/>
            </a:pPr>
            <a:r>
              <a:rPr lang="ja-JP" altLang="en-US" sz="2400" dirty="0"/>
              <a:t>ユーザーの行動の要点が興味の訴求と価格の訴求に別れることが分かった</a:t>
            </a:r>
            <a:endParaRPr kumimoji="1" lang="en-US" altLang="ja-JP" sz="2800" dirty="0"/>
          </a:p>
          <a:p>
            <a:pPr marL="457200" indent="-457200">
              <a:buFont typeface="+mj-lt"/>
              <a:buAutoNum type="arabicPeriod"/>
            </a:pPr>
            <a:r>
              <a:rPr kumimoji="1" lang="ja-JP" altLang="en-US" sz="2400" b="1" u="sng" dirty="0"/>
              <a:t>少数派ではあるが、</a:t>
            </a:r>
            <a:r>
              <a:rPr kumimoji="1" lang="en-US" altLang="ja-JP" sz="2400" b="1" u="sng" dirty="0"/>
              <a:t>AI</a:t>
            </a:r>
            <a:r>
              <a:rPr kumimoji="1" lang="ja-JP" altLang="en-US" sz="2400" b="1" u="sng" dirty="0"/>
              <a:t>の会話を楽しんでいるという意見もあった。</a:t>
            </a:r>
          </a:p>
        </p:txBody>
      </p:sp>
      <p:pic>
        <p:nvPicPr>
          <p:cNvPr id="18" name="図 17">
            <a:extLst>
              <a:ext uri="{FF2B5EF4-FFF2-40B4-BE49-F238E27FC236}">
                <a16:creationId xmlns="" xmlns:a16="http://schemas.microsoft.com/office/drawing/2014/main" id="{537A0FFC-DDBF-407F-B07A-03BEE33BAC5C}"/>
              </a:ext>
            </a:extLst>
          </p:cNvPr>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 uri="{28A0092B-C50C-407E-A947-70E740481C1C}">
                <a14:useLocalDpi xmlns:a14="http://schemas.microsoft.com/office/drawing/2010/main" val="0"/>
              </a:ext>
            </a:extLst>
          </a:blip>
          <a:stretch>
            <a:fillRect/>
          </a:stretch>
        </p:blipFill>
        <p:spPr>
          <a:xfrm>
            <a:off x="9407372" y="724709"/>
            <a:ext cx="1718935" cy="1731924"/>
          </a:xfrm>
          <a:prstGeom prst="rect">
            <a:avLst/>
          </a:prstGeom>
        </p:spPr>
      </p:pic>
      <p:pic>
        <p:nvPicPr>
          <p:cNvPr id="22" name="図 21">
            <a:extLst>
              <a:ext uri="{FF2B5EF4-FFF2-40B4-BE49-F238E27FC236}">
                <a16:creationId xmlns="" xmlns:a16="http://schemas.microsoft.com/office/drawing/2014/main" id="{D78E2535-55A7-4005-B988-33ABD9671D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52024" y="1590671"/>
            <a:ext cx="1171959" cy="1019604"/>
          </a:xfrm>
          <a:prstGeom prst="rect">
            <a:avLst/>
          </a:prstGeom>
        </p:spPr>
      </p:pic>
      <p:sp>
        <p:nvSpPr>
          <p:cNvPr id="8" name="テキスト ボックス 7">
            <a:extLst>
              <a:ext uri="{FF2B5EF4-FFF2-40B4-BE49-F238E27FC236}">
                <a16:creationId xmlns="" xmlns:a16="http://schemas.microsoft.com/office/drawing/2014/main" id="{6EAEFA43-82A4-4F90-BFC9-F2B421A30561}"/>
              </a:ext>
            </a:extLst>
          </p:cNvPr>
          <p:cNvSpPr txBox="1"/>
          <p:nvPr/>
        </p:nvSpPr>
        <p:spPr>
          <a:xfrm>
            <a:off x="1619020" y="5036896"/>
            <a:ext cx="9887397" cy="1292662"/>
          </a:xfrm>
          <a:prstGeom prst="rect">
            <a:avLst/>
          </a:prstGeom>
          <a:noFill/>
        </p:spPr>
        <p:txBody>
          <a:bodyPr wrap="square" rtlCol="0">
            <a:spAutoFit/>
          </a:bodyPr>
          <a:lstStyle/>
          <a:p>
            <a:pPr marL="285750" indent="-285750">
              <a:buFont typeface="Arial" panose="020B0604020202020204" pitchFamily="34" charset="0"/>
              <a:buChar char="•"/>
            </a:pPr>
            <a:r>
              <a:rPr lang="en-US" altLang="ja-JP" sz="2000" dirty="0"/>
              <a:t>AI</a:t>
            </a:r>
            <a:r>
              <a:rPr lang="ja-JP" altLang="en-US" sz="2000" dirty="0"/>
              <a:t>を起用した</a:t>
            </a:r>
            <a:r>
              <a:rPr lang="en-US" altLang="ja-JP" sz="2000" dirty="0"/>
              <a:t>LINE</a:t>
            </a:r>
            <a:r>
              <a:rPr lang="ja-JP" altLang="en-US" sz="2000" dirty="0"/>
              <a:t>公式アカウントが増えつつある</a:t>
            </a:r>
            <a:endParaRPr lang="en-US" altLang="ja-JP" sz="2000" dirty="0"/>
          </a:p>
          <a:p>
            <a:pPr marL="285750" indent="-285750">
              <a:buFont typeface="Arial" panose="020B0604020202020204" pitchFamily="34" charset="0"/>
              <a:buChar char="•"/>
            </a:pPr>
            <a:r>
              <a:rPr lang="ja-JP" altLang="en-US" sz="2000" dirty="0"/>
              <a:t>他の</a:t>
            </a:r>
            <a:r>
              <a:rPr lang="en-US" altLang="ja-JP" sz="2000" dirty="0"/>
              <a:t>SNS</a:t>
            </a:r>
            <a:r>
              <a:rPr lang="ja-JP" altLang="en-US" sz="2000" dirty="0"/>
              <a:t>に比べて</a:t>
            </a:r>
            <a:r>
              <a:rPr kumimoji="1" lang="en-US" altLang="ja-JP" sz="2000" dirty="0"/>
              <a:t>LINE</a:t>
            </a:r>
            <a:r>
              <a:rPr lang="ja-JP" altLang="en-US" sz="2000" dirty="0"/>
              <a:t>がチャットをメイン機能としているので</a:t>
            </a:r>
            <a:r>
              <a:rPr lang="en-US" altLang="ja-JP" sz="2000" dirty="0"/>
              <a:t>AI</a:t>
            </a:r>
            <a:r>
              <a:rPr lang="ja-JP" altLang="en-US" sz="2000" dirty="0"/>
              <a:t>を導入するのに適して</a:t>
            </a:r>
            <a:r>
              <a:rPr kumimoji="1" lang="ja-JP" altLang="en-US" sz="2000" dirty="0"/>
              <a:t>いるのではないか</a:t>
            </a:r>
            <a:endParaRPr kumimoji="1" lang="en-US" altLang="ja-JP" sz="2000" dirty="0"/>
          </a:p>
          <a:p>
            <a:endParaRPr kumimoji="1" lang="ja-JP" altLang="en-US" dirty="0"/>
          </a:p>
        </p:txBody>
      </p:sp>
      <p:sp>
        <p:nvSpPr>
          <p:cNvPr id="9" name="テキスト ボックス 8">
            <a:extLst>
              <a:ext uri="{FF2B5EF4-FFF2-40B4-BE49-F238E27FC236}">
                <a16:creationId xmlns="" xmlns:a16="http://schemas.microsoft.com/office/drawing/2014/main" id="{AF284C88-7CC8-4B47-8BB2-9AB4F15FA837}"/>
              </a:ext>
            </a:extLst>
          </p:cNvPr>
          <p:cNvSpPr txBox="1"/>
          <p:nvPr/>
        </p:nvSpPr>
        <p:spPr>
          <a:xfrm>
            <a:off x="1407648" y="6060060"/>
            <a:ext cx="10199397" cy="523220"/>
          </a:xfrm>
          <a:prstGeom prst="rect">
            <a:avLst/>
          </a:prstGeom>
          <a:noFill/>
        </p:spPr>
        <p:txBody>
          <a:bodyPr wrap="square" rtlCol="0">
            <a:spAutoFit/>
          </a:bodyPr>
          <a:lstStyle/>
          <a:p>
            <a:r>
              <a:rPr lang="ja-JP" altLang="en-US" sz="2800" dirty="0"/>
              <a:t>⇒</a:t>
            </a:r>
            <a:r>
              <a:rPr lang="en-US" altLang="ja-JP" sz="2800" dirty="0"/>
              <a:t>AI</a:t>
            </a:r>
            <a:r>
              <a:rPr lang="ja-JP" altLang="en-US" sz="2800" dirty="0"/>
              <a:t>が他の</a:t>
            </a:r>
            <a:r>
              <a:rPr lang="en-US" altLang="ja-JP" sz="2800" dirty="0"/>
              <a:t>SNS</a:t>
            </a:r>
            <a:r>
              <a:rPr lang="ja-JP" altLang="en-US" sz="2800" dirty="0"/>
              <a:t>に勝る特徴になり得るのではないかと考えた！</a:t>
            </a:r>
            <a:endParaRPr lang="en-US" altLang="ja-JP" sz="2800" dirty="0"/>
          </a:p>
        </p:txBody>
      </p:sp>
      <p:sp>
        <p:nvSpPr>
          <p:cNvPr id="10" name="日付プレースホルダー 9">
            <a:extLst>
              <a:ext uri="{FF2B5EF4-FFF2-40B4-BE49-F238E27FC236}">
                <a16:creationId xmlns="" xmlns:a16="http://schemas.microsoft.com/office/drawing/2014/main" id="{8F653136-6C2F-4B71-A26D-C8CB3CC0E180}"/>
              </a:ext>
            </a:extLst>
          </p:cNvPr>
          <p:cNvSpPr>
            <a:spLocks noGrp="1"/>
          </p:cNvSpPr>
          <p:nvPr>
            <p:ph type="dt" sz="half" idx="10"/>
          </p:nvPr>
        </p:nvSpPr>
        <p:spPr/>
        <p:txBody>
          <a:bodyPr/>
          <a:lstStyle/>
          <a:p>
            <a:r>
              <a:rPr kumimoji="1" lang="en-US" altLang="ja-JP"/>
              <a:t>2017/12/16</a:t>
            </a:r>
            <a:endParaRPr kumimoji="1" lang="ja-JP" altLang="en-US"/>
          </a:p>
        </p:txBody>
      </p:sp>
      <p:sp>
        <p:nvSpPr>
          <p:cNvPr id="11" name="スライド番号プレースホルダー 10">
            <a:extLst>
              <a:ext uri="{FF2B5EF4-FFF2-40B4-BE49-F238E27FC236}">
                <a16:creationId xmlns="" xmlns:a16="http://schemas.microsoft.com/office/drawing/2014/main" id="{21373C4E-1C78-4E2A-BDF3-0298D19255CC}"/>
              </a:ext>
            </a:extLst>
          </p:cNvPr>
          <p:cNvSpPr>
            <a:spLocks noGrp="1"/>
          </p:cNvSpPr>
          <p:nvPr>
            <p:ph type="sldNum" sz="quarter" idx="12"/>
          </p:nvPr>
        </p:nvSpPr>
        <p:spPr/>
        <p:txBody>
          <a:bodyPr/>
          <a:lstStyle/>
          <a:p>
            <a:fld id="{614497F5-5DE3-4238-892C-5C8A74B78644}" type="slidenum">
              <a:rPr kumimoji="1" lang="ja-JP" altLang="en-US" smtClean="0"/>
              <a:t>8</a:t>
            </a:fld>
            <a:endParaRPr kumimoji="1" lang="ja-JP" altLang="en-US"/>
          </a:p>
        </p:txBody>
      </p:sp>
    </p:spTree>
    <p:extLst>
      <p:ext uri="{BB962C8B-B14F-4D97-AF65-F5344CB8AC3E}">
        <p14:creationId xmlns:p14="http://schemas.microsoft.com/office/powerpoint/2010/main" val="1601191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 xmlns:a16="http://schemas.microsoft.com/office/drawing/2014/main" id="{35FC0AF1-6951-49E6-8933-C40CE44DD456}"/>
              </a:ext>
            </a:extLst>
          </p:cNvPr>
          <p:cNvSpPr>
            <a:spLocks noGrp="1"/>
          </p:cNvSpPr>
          <p:nvPr>
            <p:ph type="title"/>
          </p:nvPr>
        </p:nvSpPr>
        <p:spPr>
          <a:xfrm>
            <a:off x="61878" y="48300"/>
            <a:ext cx="10515600" cy="1325563"/>
          </a:xfrm>
        </p:spPr>
        <p:txBody>
          <a:bodyPr>
            <a:normAutofit/>
          </a:bodyPr>
          <a:lstStyle/>
          <a:p>
            <a:r>
              <a:rPr kumimoji="1" lang="ja-JP" altLang="en-US" sz="5400" dirty="0"/>
              <a:t>現状分析②</a:t>
            </a:r>
          </a:p>
        </p:txBody>
      </p:sp>
      <p:sp>
        <p:nvSpPr>
          <p:cNvPr id="7" name="正方形/長方形 6">
            <a:extLst>
              <a:ext uri="{FF2B5EF4-FFF2-40B4-BE49-F238E27FC236}">
                <a16:creationId xmlns="" xmlns:a16="http://schemas.microsoft.com/office/drawing/2014/main" id="{FE355C28-94FA-418A-9723-FDB457CD3E8E}"/>
              </a:ext>
            </a:extLst>
          </p:cNvPr>
          <p:cNvSpPr/>
          <p:nvPr/>
        </p:nvSpPr>
        <p:spPr>
          <a:xfrm>
            <a:off x="627424" y="4003858"/>
            <a:ext cx="11128592" cy="2492990"/>
          </a:xfrm>
          <a:prstGeom prst="rect">
            <a:avLst/>
          </a:prstGeom>
        </p:spPr>
        <p:txBody>
          <a:bodyPr wrap="square">
            <a:spAutoFit/>
          </a:bodyPr>
          <a:lstStyle/>
          <a:p>
            <a:pPr marL="285750" indent="-285750">
              <a:buFont typeface="Arial" panose="020B0604020202020204" pitchFamily="34" charset="0"/>
              <a:buChar char="•"/>
            </a:pPr>
            <a:r>
              <a:rPr lang="en-US" altLang="ja-JP" sz="2800" dirty="0"/>
              <a:t>LINE</a:t>
            </a:r>
            <a:r>
              <a:rPr lang="ja-JP" altLang="en-US" sz="2800" dirty="0"/>
              <a:t>内で搭載される人工知能は「チャットボット」というものに分類され、話しかけられた内容を解析し、キーワードなどを抽出して関連する回答を返す</a:t>
            </a:r>
            <a:endParaRPr lang="en-US" altLang="ja-JP" sz="2800" dirty="0"/>
          </a:p>
          <a:p>
            <a:pPr marL="285750" indent="-285750">
              <a:buFont typeface="Arial" panose="020B0604020202020204" pitchFamily="34" charset="0"/>
              <a:buChar char="•"/>
            </a:pPr>
            <a:r>
              <a:rPr lang="ja-JP" altLang="en-US" sz="2800" dirty="0"/>
              <a:t>ユーザー状態も考慮されたうえで適した回答が選択されるので、自然な会話が成り立つ</a:t>
            </a:r>
            <a:endParaRPr lang="en-US" altLang="ja-JP" sz="2000" dirty="0"/>
          </a:p>
          <a:p>
            <a:pPr algn="r"/>
            <a:r>
              <a:rPr lang="ja-JP" altLang="en-US" sz="1600" dirty="0"/>
              <a:t>参考：木村</a:t>
            </a:r>
            <a:r>
              <a:rPr lang="en-US" altLang="ja-JP" sz="1600" dirty="0"/>
              <a:t>(2016)</a:t>
            </a:r>
          </a:p>
        </p:txBody>
      </p:sp>
      <p:sp>
        <p:nvSpPr>
          <p:cNvPr id="8" name="正方形/長方形 7">
            <a:extLst>
              <a:ext uri="{FF2B5EF4-FFF2-40B4-BE49-F238E27FC236}">
                <a16:creationId xmlns="" xmlns:a16="http://schemas.microsoft.com/office/drawing/2014/main" id="{95E2FED5-BF66-451A-8F20-7C6C27088147}"/>
              </a:ext>
            </a:extLst>
          </p:cNvPr>
          <p:cNvSpPr/>
          <p:nvPr/>
        </p:nvSpPr>
        <p:spPr>
          <a:xfrm>
            <a:off x="191072" y="3146005"/>
            <a:ext cx="8089074" cy="584775"/>
          </a:xfrm>
          <a:prstGeom prst="rect">
            <a:avLst/>
          </a:prstGeom>
        </p:spPr>
        <p:txBody>
          <a:bodyPr wrap="none">
            <a:spAutoFit/>
          </a:bodyPr>
          <a:lstStyle/>
          <a:p>
            <a:r>
              <a:rPr lang="en-US" altLang="ja-JP" sz="3200" dirty="0"/>
              <a:t>LINE</a:t>
            </a:r>
            <a:r>
              <a:rPr lang="ja-JP" altLang="en-US" sz="3200" dirty="0"/>
              <a:t>内で搭載されている人工知能について</a:t>
            </a:r>
            <a:endParaRPr lang="en-US" altLang="ja-JP" sz="3200" dirty="0"/>
          </a:p>
        </p:txBody>
      </p:sp>
      <p:sp>
        <p:nvSpPr>
          <p:cNvPr id="9" name="正方形/長方形 8">
            <a:extLst>
              <a:ext uri="{FF2B5EF4-FFF2-40B4-BE49-F238E27FC236}">
                <a16:creationId xmlns="" xmlns:a16="http://schemas.microsoft.com/office/drawing/2014/main" id="{BA452F2D-C331-4AE4-A4E4-373115F3A0AB}"/>
              </a:ext>
            </a:extLst>
          </p:cNvPr>
          <p:cNvSpPr/>
          <p:nvPr/>
        </p:nvSpPr>
        <p:spPr>
          <a:xfrm>
            <a:off x="2680447" y="1475939"/>
            <a:ext cx="6322564" cy="830997"/>
          </a:xfrm>
          <a:prstGeom prst="rect">
            <a:avLst/>
          </a:prstGeom>
        </p:spPr>
        <p:txBody>
          <a:bodyPr wrap="none">
            <a:spAutoFit/>
          </a:bodyPr>
          <a:lstStyle/>
          <a:p>
            <a:pPr lvl="0" algn="r"/>
            <a:r>
              <a:rPr lang="en-US" altLang="ja-JP" sz="2400" dirty="0"/>
              <a:t>AI</a:t>
            </a:r>
            <a:r>
              <a:rPr lang="ja-JP" altLang="en-US" sz="2400" dirty="0"/>
              <a:t>とは、学習能力を持った人工の知能のこと</a:t>
            </a:r>
            <a:endParaRPr lang="en-US" altLang="ja-JP" sz="2400" dirty="0"/>
          </a:p>
          <a:p>
            <a:pPr lvl="0" algn="r"/>
            <a:r>
              <a:rPr lang="ja-JP" altLang="en-US" sz="2400" dirty="0"/>
              <a:t>　　　</a:t>
            </a:r>
            <a:r>
              <a:rPr lang="ja-JP" altLang="en-US" sz="1400" dirty="0">
                <a:solidFill>
                  <a:prstClr val="black"/>
                </a:solidFill>
              </a:rPr>
              <a:t>参考：日経ビジネス　</a:t>
            </a:r>
            <a:r>
              <a:rPr lang="en-US" altLang="ja-JP" sz="1400" dirty="0">
                <a:solidFill>
                  <a:prstClr val="black"/>
                </a:solidFill>
              </a:rPr>
              <a:t>2017</a:t>
            </a:r>
            <a:r>
              <a:rPr lang="ja-JP" altLang="en-US" sz="1400" dirty="0">
                <a:solidFill>
                  <a:prstClr val="black"/>
                </a:solidFill>
              </a:rPr>
              <a:t>年</a:t>
            </a:r>
            <a:r>
              <a:rPr lang="en-US" altLang="ja-JP" sz="1400" dirty="0">
                <a:solidFill>
                  <a:prstClr val="black"/>
                </a:solidFill>
              </a:rPr>
              <a:t>5</a:t>
            </a:r>
            <a:r>
              <a:rPr lang="ja-JP" altLang="en-US" sz="1400" dirty="0">
                <a:solidFill>
                  <a:prstClr val="black"/>
                </a:solidFill>
              </a:rPr>
              <a:t>月</a:t>
            </a:r>
            <a:r>
              <a:rPr lang="en-US" altLang="ja-JP" sz="1400" dirty="0">
                <a:solidFill>
                  <a:prstClr val="black"/>
                </a:solidFill>
              </a:rPr>
              <a:t>22</a:t>
            </a:r>
            <a:r>
              <a:rPr lang="ja-JP" altLang="en-US" sz="1400" dirty="0">
                <a:solidFill>
                  <a:prstClr val="black"/>
                </a:solidFill>
              </a:rPr>
              <a:t>日第</a:t>
            </a:r>
            <a:r>
              <a:rPr lang="en-US" altLang="ja-JP" sz="1400" dirty="0">
                <a:solidFill>
                  <a:prstClr val="black"/>
                </a:solidFill>
              </a:rPr>
              <a:t>1892</a:t>
            </a:r>
            <a:r>
              <a:rPr lang="ja-JP" altLang="en-US" sz="1400" dirty="0">
                <a:solidFill>
                  <a:prstClr val="black"/>
                </a:solidFill>
              </a:rPr>
              <a:t>号</a:t>
            </a:r>
          </a:p>
        </p:txBody>
      </p:sp>
      <p:sp>
        <p:nvSpPr>
          <p:cNvPr id="3" name="日付プレースホルダー 2">
            <a:extLst>
              <a:ext uri="{FF2B5EF4-FFF2-40B4-BE49-F238E27FC236}">
                <a16:creationId xmlns="" xmlns:a16="http://schemas.microsoft.com/office/drawing/2014/main" id="{B3ACF173-48B9-4746-B07E-F53F0F3A8DDF}"/>
              </a:ext>
            </a:extLst>
          </p:cNvPr>
          <p:cNvSpPr>
            <a:spLocks noGrp="1"/>
          </p:cNvSpPr>
          <p:nvPr>
            <p:ph type="dt" sz="half" idx="10"/>
          </p:nvPr>
        </p:nvSpPr>
        <p:spPr/>
        <p:txBody>
          <a:bodyPr/>
          <a:lstStyle/>
          <a:p>
            <a:r>
              <a:rPr kumimoji="1" lang="en-US" altLang="ja-JP"/>
              <a:t>2017/12/16</a:t>
            </a:r>
            <a:endParaRPr kumimoji="1" lang="ja-JP" altLang="en-US"/>
          </a:p>
        </p:txBody>
      </p:sp>
      <p:sp>
        <p:nvSpPr>
          <p:cNvPr id="5" name="スライド番号プレースホルダー 4">
            <a:extLst>
              <a:ext uri="{FF2B5EF4-FFF2-40B4-BE49-F238E27FC236}">
                <a16:creationId xmlns="" xmlns:a16="http://schemas.microsoft.com/office/drawing/2014/main" id="{35304E74-9DC6-4609-A4E3-1165C12B7959}"/>
              </a:ext>
            </a:extLst>
          </p:cNvPr>
          <p:cNvSpPr>
            <a:spLocks noGrp="1"/>
          </p:cNvSpPr>
          <p:nvPr>
            <p:ph type="sldNum" sz="quarter" idx="12"/>
          </p:nvPr>
        </p:nvSpPr>
        <p:spPr/>
        <p:txBody>
          <a:bodyPr/>
          <a:lstStyle/>
          <a:p>
            <a:fld id="{614497F5-5DE3-4238-892C-5C8A74B78644}" type="slidenum">
              <a:rPr kumimoji="1" lang="ja-JP" altLang="en-US" smtClean="0"/>
              <a:t>9</a:t>
            </a:fld>
            <a:endParaRPr kumimoji="1" lang="ja-JP" altLang="en-US"/>
          </a:p>
        </p:txBody>
      </p:sp>
      <p:pic>
        <p:nvPicPr>
          <p:cNvPr id="13" name="図 12">
            <a:extLst>
              <a:ext uri="{FF2B5EF4-FFF2-40B4-BE49-F238E27FC236}">
                <a16:creationId xmlns="" xmlns:a16="http://schemas.microsoft.com/office/drawing/2014/main" id="{C61A375B-3A05-44C3-A7CD-C4712336FD2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1" y="1264014"/>
            <a:ext cx="1254851" cy="1254851"/>
          </a:xfrm>
          <a:prstGeom prst="rect">
            <a:avLst/>
          </a:prstGeom>
        </p:spPr>
      </p:pic>
      <p:pic>
        <p:nvPicPr>
          <p:cNvPr id="14" name="図 13">
            <a:extLst>
              <a:ext uri="{FF2B5EF4-FFF2-40B4-BE49-F238E27FC236}">
                <a16:creationId xmlns="" xmlns:a16="http://schemas.microsoft.com/office/drawing/2014/main" id="{7BF3CF05-A902-4E69-B843-F64D19FDAFA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820400" y="1264012"/>
            <a:ext cx="1254853" cy="1254853"/>
          </a:xfrm>
          <a:prstGeom prst="rect">
            <a:avLst/>
          </a:prstGeom>
        </p:spPr>
      </p:pic>
    </p:spTree>
    <p:extLst>
      <p:ext uri="{BB962C8B-B14F-4D97-AF65-F5344CB8AC3E}">
        <p14:creationId xmlns:p14="http://schemas.microsoft.com/office/powerpoint/2010/main" val="24388769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7754</TotalTime>
  <Words>3522</Words>
  <Application>Microsoft Office PowerPoint</Application>
  <PresentationFormat>ワイド画面</PresentationFormat>
  <Paragraphs>748</Paragraphs>
  <Slides>53</Slides>
  <Notes>11</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53</vt:i4>
      </vt:variant>
    </vt:vector>
  </HeadingPairs>
  <TitlesOfParts>
    <vt:vector size="64" baseType="lpstr">
      <vt:lpstr>等线</vt:lpstr>
      <vt:lpstr>ＭＳ Ｐゴシック</vt:lpstr>
      <vt:lpstr>MS Gothic</vt:lpstr>
      <vt:lpstr>ＭＳ 明朝</vt:lpstr>
      <vt:lpstr>新細明體</vt:lpstr>
      <vt:lpstr>Yu Gothic</vt:lpstr>
      <vt:lpstr>Yu Gothic</vt:lpstr>
      <vt:lpstr>游ゴシック Light</vt:lpstr>
      <vt:lpstr>Arial</vt:lpstr>
      <vt:lpstr>Century</vt:lpstr>
      <vt:lpstr>Office テーマ</vt:lpstr>
      <vt:lpstr>LINE公式アカウント</vt:lpstr>
      <vt:lpstr>研究概要</vt:lpstr>
      <vt:lpstr>目次</vt:lpstr>
      <vt:lpstr>はじめに</vt:lpstr>
      <vt:lpstr>PowerPoint プレゼンテーション</vt:lpstr>
      <vt:lpstr>PowerPoint プレゼンテーション</vt:lpstr>
      <vt:lpstr>問題意識</vt:lpstr>
      <vt:lpstr>LINE公式アカウントに関する 事前聞き取り調査</vt:lpstr>
      <vt:lpstr>現状分析②</vt:lpstr>
      <vt:lpstr>現状分析③ LINEチャットボットの例</vt:lpstr>
      <vt:lpstr>PowerPoint プレゼンテーション</vt:lpstr>
      <vt:lpstr>既存研究① コミュニケーションの段階</vt:lpstr>
      <vt:lpstr>既存研究②</vt:lpstr>
      <vt:lpstr>送り手の要因</vt:lpstr>
      <vt:lpstr>研究目的</vt:lpstr>
      <vt:lpstr>仮説導出１：調査対象 スマートフォンメディアの接触時間</vt:lpstr>
      <vt:lpstr>仮説導出１：説得的コミュニケーション効果の基本決定要因 </vt:lpstr>
      <vt:lpstr>仮説導出１</vt:lpstr>
      <vt:lpstr>仮説１</vt:lpstr>
      <vt:lpstr>仮説導出２：説得的コミュニケーション効果の基本決定要因 </vt:lpstr>
      <vt:lpstr>仮説導出２：企業側の調査対象</vt:lpstr>
      <vt:lpstr>仮説導出２：キャラクター設定</vt:lpstr>
      <vt:lpstr>仮説導出２：特徴まとめ</vt:lpstr>
      <vt:lpstr>仮説２</vt:lpstr>
      <vt:lpstr>仮説１検証：調査表の流れ</vt:lpstr>
      <vt:lpstr>仮説１検証：調査概要</vt:lpstr>
      <vt:lpstr>仮説１検証：分析結果</vt:lpstr>
      <vt:lpstr>仮説１</vt:lpstr>
      <vt:lpstr>仮説２検証：調査概要</vt:lpstr>
      <vt:lpstr>仮説２検証：調査表の流れ</vt:lpstr>
      <vt:lpstr>Q５～Q8カード直交表</vt:lpstr>
      <vt:lpstr>仮説２検証</vt:lpstr>
      <vt:lpstr>仮説２検証</vt:lpstr>
      <vt:lpstr>Q3・Q5決定木分析結果</vt:lpstr>
      <vt:lpstr>Q3・Q6決定木 分析結果</vt:lpstr>
      <vt:lpstr>Q3・Q7決定木 分析結果</vt:lpstr>
      <vt:lpstr>Q3・Q8決定木 分析結果</vt:lpstr>
      <vt:lpstr>Q10・Q5決定木分析結果</vt:lpstr>
      <vt:lpstr>Q10・Q6決定木 分析結果</vt:lpstr>
      <vt:lpstr>Q10・Q7決定木 分析結果</vt:lpstr>
      <vt:lpstr>Q10・Q8決定木 分析結果</vt:lpstr>
      <vt:lpstr>性別・Q5決定木分析結果</vt:lpstr>
      <vt:lpstr>性別・Q6決定木 分析結果</vt:lpstr>
      <vt:lpstr>性別・Q7決定木 分析結果</vt:lpstr>
      <vt:lpstr>性別・Q8決定木 分析結果</vt:lpstr>
      <vt:lpstr>仮説２検証結果-１</vt:lpstr>
      <vt:lpstr>仮説２検証結果-２</vt:lpstr>
      <vt:lpstr>仮説検証2まとめ</vt:lpstr>
      <vt:lpstr>学術的インプリケーション</vt:lpstr>
      <vt:lpstr>今後の課題・予定</vt:lpstr>
      <vt:lpstr>参考文献・URL</vt:lpstr>
      <vt:lpstr>参考文献・URL</vt:lpstr>
      <vt:lpstr>ご清聴ありがとうございました</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LINE公式アカウント</dc:title>
  <dc:creator>三田絵理</dc:creator>
  <cp:lastModifiedBy>MIYAKO</cp:lastModifiedBy>
  <cp:revision>1163</cp:revision>
  <dcterms:created xsi:type="dcterms:W3CDTF">2017-09-05T06:35:38Z</dcterms:created>
  <dcterms:modified xsi:type="dcterms:W3CDTF">2017-12-12T13:10:45Z</dcterms:modified>
</cp:coreProperties>
</file>